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5" r:id="rId2"/>
  </p:sldMasterIdLst>
  <p:notesMasterIdLst>
    <p:notesMasterId r:id="rId20"/>
  </p:notesMasterIdLst>
  <p:sldIdLst>
    <p:sldId id="319" r:id="rId3"/>
    <p:sldId id="259" r:id="rId4"/>
    <p:sldId id="298" r:id="rId5"/>
    <p:sldId id="300" r:id="rId6"/>
    <p:sldId id="330" r:id="rId7"/>
    <p:sldId id="314" r:id="rId8"/>
    <p:sldId id="315" r:id="rId9"/>
    <p:sldId id="316" r:id="rId10"/>
    <p:sldId id="317" r:id="rId11"/>
    <p:sldId id="331" r:id="rId12"/>
    <p:sldId id="334" r:id="rId13"/>
    <p:sldId id="325" r:id="rId14"/>
    <p:sldId id="326" r:id="rId15"/>
    <p:sldId id="327" r:id="rId16"/>
    <p:sldId id="328" r:id="rId17"/>
    <p:sldId id="336" r:id="rId18"/>
    <p:sldId id="335" r:id="rId19"/>
  </p:sldIdLst>
  <p:sldSz cx="12801600" cy="9601200" type="A3"/>
  <p:notesSz cx="6858000" cy="9144000"/>
  <p:defaultTextStyle>
    <a:defPPr>
      <a:defRPr lang="de-D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E402D4F-C4A8-4C1A-8A50-191EF85D9271}">
          <p14:sldIdLst>
            <p14:sldId id="319"/>
            <p14:sldId id="259"/>
            <p14:sldId id="298"/>
            <p14:sldId id="300"/>
            <p14:sldId id="330"/>
            <p14:sldId id="314"/>
            <p14:sldId id="315"/>
            <p14:sldId id="316"/>
            <p14:sldId id="317"/>
            <p14:sldId id="331"/>
            <p14:sldId id="334"/>
            <p14:sldId id="325"/>
            <p14:sldId id="326"/>
            <p14:sldId id="327"/>
            <p14:sldId id="328"/>
            <p14:sldId id="336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ddy Wil" initials="KW" lastIdx="5" clrIdx="0">
    <p:extLst>
      <p:ext uri="{19B8F6BF-5375-455C-9EA6-DF929625EA0E}">
        <p15:presenceInfo xmlns:p15="http://schemas.microsoft.com/office/powerpoint/2012/main" userId="S::kaddy.wil@bwedu.de::3692560d-55f3-4428-abd8-a17e348f427f" providerId="AD"/>
      </p:ext>
    </p:extLst>
  </p:cmAuthor>
  <p:cmAuthor id="2" name="Christian" initials="C" lastIdx="16" clrIdx="1">
    <p:extLst>
      <p:ext uri="{19B8F6BF-5375-455C-9EA6-DF929625EA0E}">
        <p15:presenceInfo xmlns:p15="http://schemas.microsoft.com/office/powerpoint/2012/main" userId="Chri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FF0"/>
    <a:srgbClr val="90C325"/>
    <a:srgbClr val="F2AE81"/>
    <a:srgbClr val="FFDB65"/>
    <a:srgbClr val="A9D18E"/>
    <a:srgbClr val="9DC3E7"/>
    <a:srgbClr val="8BD5F7"/>
    <a:srgbClr val="FBCE61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/>
    <p:restoredTop sz="94694"/>
  </p:normalViewPr>
  <p:slideViewPr>
    <p:cSldViewPr snapToGrid="0">
      <p:cViewPr>
        <p:scale>
          <a:sx n="85" d="100"/>
          <a:sy n="85" d="100"/>
        </p:scale>
        <p:origin x="172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BAE18-1C0F-4C07-8153-4818F8225F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7FCFDB-85FA-4008-97F4-F6893A350EDC}">
      <dgm:prSet/>
      <dgm:spPr/>
      <dgm:t>
        <a:bodyPr/>
        <a:lstStyle/>
        <a:p>
          <a:r>
            <a:rPr lang="de-DE"/>
            <a:t>Phase 1: Spielanleitung</a:t>
          </a:r>
          <a:endParaRPr lang="en-US"/>
        </a:p>
      </dgm:t>
    </dgm:pt>
    <dgm:pt modelId="{ABC86E10-C46A-43CE-94FB-1790537D4BA6}" type="parTrans" cxnId="{6D690BD2-B4CA-42DD-9E4E-DB237482CF3A}">
      <dgm:prSet/>
      <dgm:spPr/>
      <dgm:t>
        <a:bodyPr/>
        <a:lstStyle/>
        <a:p>
          <a:endParaRPr lang="en-US"/>
        </a:p>
      </dgm:t>
    </dgm:pt>
    <dgm:pt modelId="{B5753BDE-05EC-4C8A-ABFB-1CD408531B89}" type="sibTrans" cxnId="{6D690BD2-B4CA-42DD-9E4E-DB237482CF3A}">
      <dgm:prSet/>
      <dgm:spPr/>
      <dgm:t>
        <a:bodyPr/>
        <a:lstStyle/>
        <a:p>
          <a:endParaRPr lang="en-US"/>
        </a:p>
      </dgm:t>
    </dgm:pt>
    <dgm:pt modelId="{4AF49938-B3BA-4A43-8C2C-AE66C481DD85}">
      <dgm:prSet/>
      <dgm:spPr/>
      <dgm:t>
        <a:bodyPr/>
        <a:lstStyle/>
        <a:p>
          <a:r>
            <a:rPr lang="de-DE"/>
            <a:t>Setze die Puzzleteile des FuBu-Canvas zusammen</a:t>
          </a:r>
          <a:endParaRPr lang="en-US"/>
        </a:p>
      </dgm:t>
    </dgm:pt>
    <dgm:pt modelId="{B2AE2E22-7A60-4DFF-B189-4EDE8679B630}" type="parTrans" cxnId="{0E30F70C-39F0-41FF-B34E-F9C45779E734}">
      <dgm:prSet/>
      <dgm:spPr/>
      <dgm:t>
        <a:bodyPr/>
        <a:lstStyle/>
        <a:p>
          <a:endParaRPr lang="en-US"/>
        </a:p>
      </dgm:t>
    </dgm:pt>
    <dgm:pt modelId="{87E3E14B-BF71-42D1-BF60-E6C4A0BD1380}" type="sibTrans" cxnId="{0E30F70C-39F0-41FF-B34E-F9C45779E734}">
      <dgm:prSet/>
      <dgm:spPr/>
      <dgm:t>
        <a:bodyPr/>
        <a:lstStyle/>
        <a:p>
          <a:endParaRPr lang="en-US"/>
        </a:p>
      </dgm:t>
    </dgm:pt>
    <dgm:pt modelId="{AC3DB3CC-514E-4DAB-A964-92D40565EE9A}">
      <dgm:prSet/>
      <dgm:spPr/>
      <dgm:t>
        <a:bodyPr/>
        <a:lstStyle/>
        <a:p>
          <a:r>
            <a:rPr lang="de-DE"/>
            <a:t>Verstehe die einzelnen Elemente des FuBu-Canvas </a:t>
          </a:r>
          <a:endParaRPr lang="en-US"/>
        </a:p>
      </dgm:t>
    </dgm:pt>
    <dgm:pt modelId="{6CFBB32E-E5FA-41EB-A7A6-0D1531790D29}" type="parTrans" cxnId="{1D3883DE-61B2-4A25-89DA-9C602537FEA5}">
      <dgm:prSet/>
      <dgm:spPr/>
      <dgm:t>
        <a:bodyPr/>
        <a:lstStyle/>
        <a:p>
          <a:endParaRPr lang="en-US"/>
        </a:p>
      </dgm:t>
    </dgm:pt>
    <dgm:pt modelId="{DD484F49-269E-4958-88FA-4E05482C9F69}" type="sibTrans" cxnId="{1D3883DE-61B2-4A25-89DA-9C602537FEA5}">
      <dgm:prSet/>
      <dgm:spPr/>
      <dgm:t>
        <a:bodyPr/>
        <a:lstStyle/>
        <a:p>
          <a:endParaRPr lang="en-US"/>
        </a:p>
      </dgm:t>
    </dgm:pt>
    <dgm:pt modelId="{C7350B31-4524-4D23-8780-B32BE0773E27}">
      <dgm:prSet/>
      <dgm:spPr/>
      <dgm:t>
        <a:bodyPr/>
        <a:lstStyle/>
        <a:p>
          <a:r>
            <a:rPr lang="de-DE"/>
            <a:t>Phase 2: Modellierung Geschäftsmodell</a:t>
          </a:r>
          <a:endParaRPr lang="en-US"/>
        </a:p>
      </dgm:t>
    </dgm:pt>
    <dgm:pt modelId="{3B2775E2-C88C-416B-8B87-D4AD4523D27F}" type="parTrans" cxnId="{42876830-EB5B-484D-9055-932678B159FF}">
      <dgm:prSet/>
      <dgm:spPr/>
      <dgm:t>
        <a:bodyPr/>
        <a:lstStyle/>
        <a:p>
          <a:endParaRPr lang="en-US"/>
        </a:p>
      </dgm:t>
    </dgm:pt>
    <dgm:pt modelId="{34831BAD-3C6F-4F10-A778-E8FB7743EFDB}" type="sibTrans" cxnId="{42876830-EB5B-484D-9055-932678B159FF}">
      <dgm:prSet/>
      <dgm:spPr/>
      <dgm:t>
        <a:bodyPr/>
        <a:lstStyle/>
        <a:p>
          <a:endParaRPr lang="en-US"/>
        </a:p>
      </dgm:t>
    </dgm:pt>
    <dgm:pt modelId="{B394E2F5-C788-4E91-B013-0927B50DEB1A}">
      <dgm:prSet/>
      <dgm:spPr/>
      <dgm:t>
        <a:bodyPr/>
        <a:lstStyle/>
        <a:p>
          <a:r>
            <a:rPr lang="de-DE"/>
            <a:t>Wähle die passenden Karten für das Geschäftsmodell</a:t>
          </a:r>
          <a:endParaRPr lang="en-US"/>
        </a:p>
      </dgm:t>
    </dgm:pt>
    <dgm:pt modelId="{D5CE12E9-411F-42AF-8BCF-4174681B516E}" type="parTrans" cxnId="{2451BF4F-924D-4731-AE4C-ECD462FA3594}">
      <dgm:prSet/>
      <dgm:spPr/>
      <dgm:t>
        <a:bodyPr/>
        <a:lstStyle/>
        <a:p>
          <a:endParaRPr lang="en-US"/>
        </a:p>
      </dgm:t>
    </dgm:pt>
    <dgm:pt modelId="{7C66B20E-CE15-4BB0-B910-1BE449B075EF}" type="sibTrans" cxnId="{2451BF4F-924D-4731-AE4C-ECD462FA3594}">
      <dgm:prSet/>
      <dgm:spPr/>
      <dgm:t>
        <a:bodyPr/>
        <a:lstStyle/>
        <a:p>
          <a:endParaRPr lang="en-US"/>
        </a:p>
      </dgm:t>
    </dgm:pt>
    <dgm:pt modelId="{6623E749-30CE-4917-96E2-F08030F61CB8}">
      <dgm:prSet/>
      <dgm:spPr/>
      <dgm:t>
        <a:bodyPr/>
        <a:lstStyle/>
        <a:p>
          <a:r>
            <a:rPr lang="de-DE"/>
            <a:t>Ordne die Karten den Canvas-Elementen zu</a:t>
          </a:r>
          <a:endParaRPr lang="en-US"/>
        </a:p>
      </dgm:t>
    </dgm:pt>
    <dgm:pt modelId="{F4A42B21-2E32-4312-9E0D-95DA1B128353}" type="parTrans" cxnId="{43C60B9B-93FB-4D3F-AAFE-EE4FB56A21A8}">
      <dgm:prSet/>
      <dgm:spPr/>
      <dgm:t>
        <a:bodyPr/>
        <a:lstStyle/>
        <a:p>
          <a:endParaRPr lang="en-US"/>
        </a:p>
      </dgm:t>
    </dgm:pt>
    <dgm:pt modelId="{E3AB8526-9364-401F-938F-C05A17EE5FBC}" type="sibTrans" cxnId="{43C60B9B-93FB-4D3F-AAFE-EE4FB56A21A8}">
      <dgm:prSet/>
      <dgm:spPr/>
      <dgm:t>
        <a:bodyPr/>
        <a:lstStyle/>
        <a:p>
          <a:endParaRPr lang="en-US"/>
        </a:p>
      </dgm:t>
    </dgm:pt>
    <dgm:pt modelId="{15646AC2-23BB-4FAD-88CA-E4EAD18044BA}">
      <dgm:prSet/>
      <dgm:spPr/>
      <dgm:t>
        <a:bodyPr/>
        <a:lstStyle/>
        <a:p>
          <a:r>
            <a:rPr lang="de-DE"/>
            <a:t>Phase 3: Geschäftsmodell anpassen</a:t>
          </a:r>
          <a:endParaRPr lang="en-US"/>
        </a:p>
      </dgm:t>
    </dgm:pt>
    <dgm:pt modelId="{FBC9C9E7-3929-414F-8081-BB5B6A5A751F}" type="parTrans" cxnId="{E052F51A-797F-4232-B372-B5A692DE05A9}">
      <dgm:prSet/>
      <dgm:spPr/>
      <dgm:t>
        <a:bodyPr/>
        <a:lstStyle/>
        <a:p>
          <a:endParaRPr lang="en-US"/>
        </a:p>
      </dgm:t>
    </dgm:pt>
    <dgm:pt modelId="{80CF5B34-3CC2-4403-8067-DB95D67B4ACE}" type="sibTrans" cxnId="{E052F51A-797F-4232-B372-B5A692DE05A9}">
      <dgm:prSet/>
      <dgm:spPr/>
      <dgm:t>
        <a:bodyPr/>
        <a:lstStyle/>
        <a:p>
          <a:endParaRPr lang="en-US"/>
        </a:p>
      </dgm:t>
    </dgm:pt>
    <dgm:pt modelId="{95F120BD-F3F9-4CE9-BA14-B2719C9E0A30}">
      <dgm:prSet/>
      <dgm:spPr/>
      <dgm:t>
        <a:bodyPr/>
        <a:lstStyle/>
        <a:p>
          <a:r>
            <a:rPr lang="de-DE"/>
            <a:t>Veränderte Umwelt (Wandel)</a:t>
          </a:r>
          <a:endParaRPr lang="en-US"/>
        </a:p>
      </dgm:t>
    </dgm:pt>
    <dgm:pt modelId="{A1A2C4C9-9254-4BB8-AA89-5E94FD79383D}" type="parTrans" cxnId="{6B11B798-3864-413F-B62B-0877BC5CA254}">
      <dgm:prSet/>
      <dgm:spPr/>
      <dgm:t>
        <a:bodyPr/>
        <a:lstStyle/>
        <a:p>
          <a:endParaRPr lang="en-US"/>
        </a:p>
      </dgm:t>
    </dgm:pt>
    <dgm:pt modelId="{0A2A6D23-9270-4320-A511-8D711716E67E}" type="sibTrans" cxnId="{6B11B798-3864-413F-B62B-0877BC5CA254}">
      <dgm:prSet/>
      <dgm:spPr/>
      <dgm:t>
        <a:bodyPr/>
        <a:lstStyle/>
        <a:p>
          <a:endParaRPr lang="en-US"/>
        </a:p>
      </dgm:t>
    </dgm:pt>
    <dgm:pt modelId="{9BA2A3D5-C1E4-45EF-B033-82C22A1B734A}">
      <dgm:prSet/>
      <dgm:spPr/>
      <dgm:t>
        <a:bodyPr/>
        <a:lstStyle/>
        <a:p>
          <a:r>
            <a:rPr lang="de-DE"/>
            <a:t>Passe die modellierten Geschäftsmodelle an</a:t>
          </a:r>
          <a:endParaRPr lang="en-US"/>
        </a:p>
      </dgm:t>
    </dgm:pt>
    <dgm:pt modelId="{5EB9E589-4493-48DF-9907-DC1FB3F6A1EC}" type="parTrans" cxnId="{7354396E-2773-4122-8336-EC24EF8AC80B}">
      <dgm:prSet/>
      <dgm:spPr/>
      <dgm:t>
        <a:bodyPr/>
        <a:lstStyle/>
        <a:p>
          <a:endParaRPr lang="en-US"/>
        </a:p>
      </dgm:t>
    </dgm:pt>
    <dgm:pt modelId="{24079DB6-0248-41F6-BEBD-61AED9DE8B68}" type="sibTrans" cxnId="{7354396E-2773-4122-8336-EC24EF8AC80B}">
      <dgm:prSet/>
      <dgm:spPr/>
      <dgm:t>
        <a:bodyPr/>
        <a:lstStyle/>
        <a:p>
          <a:endParaRPr lang="en-US"/>
        </a:p>
      </dgm:t>
    </dgm:pt>
    <dgm:pt modelId="{8F350EB7-3895-489D-BB97-E3C706D73150}" type="pres">
      <dgm:prSet presAssocID="{86BBAE18-1C0F-4C07-8153-4818F8225F64}" presName="root" presStyleCnt="0">
        <dgm:presLayoutVars>
          <dgm:dir/>
          <dgm:resizeHandles val="exact"/>
        </dgm:presLayoutVars>
      </dgm:prSet>
      <dgm:spPr/>
    </dgm:pt>
    <dgm:pt modelId="{B6AAA68F-5CC1-4219-8B72-D18BB889ED4C}" type="pres">
      <dgm:prSet presAssocID="{507FCFDB-85FA-4008-97F4-F6893A350EDC}" presName="compNode" presStyleCnt="0"/>
      <dgm:spPr/>
    </dgm:pt>
    <dgm:pt modelId="{9D3693C5-9275-4B66-854B-F152B6588594}" type="pres">
      <dgm:prSet presAssocID="{507FCFDB-85FA-4008-97F4-F6893A350EDC}" presName="bgRect" presStyleLbl="bgShp" presStyleIdx="0" presStyleCnt="3"/>
      <dgm:spPr/>
    </dgm:pt>
    <dgm:pt modelId="{FCDB8DC9-0961-4C81-8D0C-D92D185C4B59}" type="pres">
      <dgm:prSet presAssocID="{507FCFDB-85FA-4008-97F4-F6893A350E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69B9D3BB-75F0-4F30-9570-B024EA1903EB}" type="pres">
      <dgm:prSet presAssocID="{507FCFDB-85FA-4008-97F4-F6893A350EDC}" presName="spaceRect" presStyleCnt="0"/>
      <dgm:spPr/>
    </dgm:pt>
    <dgm:pt modelId="{CB6E7E79-ECB2-4200-A913-E7839EFA82CD}" type="pres">
      <dgm:prSet presAssocID="{507FCFDB-85FA-4008-97F4-F6893A350EDC}" presName="parTx" presStyleLbl="revTx" presStyleIdx="0" presStyleCnt="6">
        <dgm:presLayoutVars>
          <dgm:chMax val="0"/>
          <dgm:chPref val="0"/>
        </dgm:presLayoutVars>
      </dgm:prSet>
      <dgm:spPr/>
    </dgm:pt>
    <dgm:pt modelId="{109AF620-B4AA-4DCF-AED9-8210E76DC7A0}" type="pres">
      <dgm:prSet presAssocID="{507FCFDB-85FA-4008-97F4-F6893A350EDC}" presName="desTx" presStyleLbl="revTx" presStyleIdx="1" presStyleCnt="6">
        <dgm:presLayoutVars/>
      </dgm:prSet>
      <dgm:spPr/>
    </dgm:pt>
    <dgm:pt modelId="{DDF2D086-72D8-4056-8E08-18D5445CE41E}" type="pres">
      <dgm:prSet presAssocID="{B5753BDE-05EC-4C8A-ABFB-1CD408531B89}" presName="sibTrans" presStyleCnt="0"/>
      <dgm:spPr/>
    </dgm:pt>
    <dgm:pt modelId="{A51CC6F9-410B-4EE5-9BA8-BB7FC33A5C12}" type="pres">
      <dgm:prSet presAssocID="{C7350B31-4524-4D23-8780-B32BE0773E27}" presName="compNode" presStyleCnt="0"/>
      <dgm:spPr/>
    </dgm:pt>
    <dgm:pt modelId="{10F02899-D8EB-41A2-A332-9052C7F4404F}" type="pres">
      <dgm:prSet presAssocID="{C7350B31-4524-4D23-8780-B32BE0773E27}" presName="bgRect" presStyleLbl="bgShp" presStyleIdx="1" presStyleCnt="3"/>
      <dgm:spPr/>
    </dgm:pt>
    <dgm:pt modelId="{B09EE0B2-5E88-43B9-90C7-0C1EB80E3661}" type="pres">
      <dgm:prSet presAssocID="{C7350B31-4524-4D23-8780-B32BE0773E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D79D458-EEB0-4972-874D-2F4ED1456113}" type="pres">
      <dgm:prSet presAssocID="{C7350B31-4524-4D23-8780-B32BE0773E27}" presName="spaceRect" presStyleCnt="0"/>
      <dgm:spPr/>
    </dgm:pt>
    <dgm:pt modelId="{9483F4D4-E911-490C-91F1-BF5982418675}" type="pres">
      <dgm:prSet presAssocID="{C7350B31-4524-4D23-8780-B32BE0773E27}" presName="parTx" presStyleLbl="revTx" presStyleIdx="2" presStyleCnt="6">
        <dgm:presLayoutVars>
          <dgm:chMax val="0"/>
          <dgm:chPref val="0"/>
        </dgm:presLayoutVars>
      </dgm:prSet>
      <dgm:spPr/>
    </dgm:pt>
    <dgm:pt modelId="{8A9CCE8D-F6D6-4A1E-896A-EE9542B4C55E}" type="pres">
      <dgm:prSet presAssocID="{C7350B31-4524-4D23-8780-B32BE0773E27}" presName="desTx" presStyleLbl="revTx" presStyleIdx="3" presStyleCnt="6">
        <dgm:presLayoutVars/>
      </dgm:prSet>
      <dgm:spPr/>
    </dgm:pt>
    <dgm:pt modelId="{3BE3175F-52A1-4424-9E2D-4EF9BE27E503}" type="pres">
      <dgm:prSet presAssocID="{34831BAD-3C6F-4F10-A778-E8FB7743EFDB}" presName="sibTrans" presStyleCnt="0"/>
      <dgm:spPr/>
    </dgm:pt>
    <dgm:pt modelId="{D4FF6A95-3E83-4D54-B01F-BC77423B8934}" type="pres">
      <dgm:prSet presAssocID="{15646AC2-23BB-4FAD-88CA-E4EAD18044BA}" presName="compNode" presStyleCnt="0"/>
      <dgm:spPr/>
    </dgm:pt>
    <dgm:pt modelId="{B14632CD-FB9C-48E0-9BF0-BDFDF77397F9}" type="pres">
      <dgm:prSet presAssocID="{15646AC2-23BB-4FAD-88CA-E4EAD18044BA}" presName="bgRect" presStyleLbl="bgShp" presStyleIdx="2" presStyleCnt="3"/>
      <dgm:spPr/>
    </dgm:pt>
    <dgm:pt modelId="{500371CA-8854-4D9C-A992-E3F4FE25BCF5}" type="pres">
      <dgm:prSet presAssocID="{15646AC2-23BB-4FAD-88CA-E4EAD18044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27CFFCC-6A9C-4628-BCF0-DA93DBA663E7}" type="pres">
      <dgm:prSet presAssocID="{15646AC2-23BB-4FAD-88CA-E4EAD18044BA}" presName="spaceRect" presStyleCnt="0"/>
      <dgm:spPr/>
    </dgm:pt>
    <dgm:pt modelId="{E20D81E6-3A62-41CF-88E6-0D10D3B53B23}" type="pres">
      <dgm:prSet presAssocID="{15646AC2-23BB-4FAD-88CA-E4EAD18044BA}" presName="parTx" presStyleLbl="revTx" presStyleIdx="4" presStyleCnt="6">
        <dgm:presLayoutVars>
          <dgm:chMax val="0"/>
          <dgm:chPref val="0"/>
        </dgm:presLayoutVars>
      </dgm:prSet>
      <dgm:spPr/>
    </dgm:pt>
    <dgm:pt modelId="{8AC36D11-8067-45B9-8F1F-22623BC04994}" type="pres">
      <dgm:prSet presAssocID="{15646AC2-23BB-4FAD-88CA-E4EAD18044BA}" presName="desTx" presStyleLbl="revTx" presStyleIdx="5" presStyleCnt="6">
        <dgm:presLayoutVars/>
      </dgm:prSet>
      <dgm:spPr/>
    </dgm:pt>
  </dgm:ptLst>
  <dgm:cxnLst>
    <dgm:cxn modelId="{0E30F70C-39F0-41FF-B34E-F9C45779E734}" srcId="{507FCFDB-85FA-4008-97F4-F6893A350EDC}" destId="{4AF49938-B3BA-4A43-8C2C-AE66C481DD85}" srcOrd="0" destOrd="0" parTransId="{B2AE2E22-7A60-4DFF-B189-4EDE8679B630}" sibTransId="{87E3E14B-BF71-42D1-BF60-E6C4A0BD1380}"/>
    <dgm:cxn modelId="{E052F51A-797F-4232-B372-B5A692DE05A9}" srcId="{86BBAE18-1C0F-4C07-8153-4818F8225F64}" destId="{15646AC2-23BB-4FAD-88CA-E4EAD18044BA}" srcOrd="2" destOrd="0" parTransId="{FBC9C9E7-3929-414F-8081-BB5B6A5A751F}" sibTransId="{80CF5B34-3CC2-4403-8067-DB95D67B4ACE}"/>
    <dgm:cxn modelId="{CAAE162D-98AE-4424-A1A6-77FCB3E31CF8}" type="presOf" srcId="{86BBAE18-1C0F-4C07-8153-4818F8225F64}" destId="{8F350EB7-3895-489D-BB97-E3C706D73150}" srcOrd="0" destOrd="0" presId="urn:microsoft.com/office/officeart/2018/2/layout/IconVerticalSolidList"/>
    <dgm:cxn modelId="{1D6E042E-C691-4EB1-961A-0C2B61B0CA07}" type="presOf" srcId="{B394E2F5-C788-4E91-B013-0927B50DEB1A}" destId="{8A9CCE8D-F6D6-4A1E-896A-EE9542B4C55E}" srcOrd="0" destOrd="0" presId="urn:microsoft.com/office/officeart/2018/2/layout/IconVerticalSolidList"/>
    <dgm:cxn modelId="{42876830-EB5B-484D-9055-932678B159FF}" srcId="{86BBAE18-1C0F-4C07-8153-4818F8225F64}" destId="{C7350B31-4524-4D23-8780-B32BE0773E27}" srcOrd="1" destOrd="0" parTransId="{3B2775E2-C88C-416B-8B87-D4AD4523D27F}" sibTransId="{34831BAD-3C6F-4F10-A778-E8FB7743EFDB}"/>
    <dgm:cxn modelId="{5F8FB547-1C40-482E-8F9A-280E4C5639FD}" type="presOf" srcId="{95F120BD-F3F9-4CE9-BA14-B2719C9E0A30}" destId="{8AC36D11-8067-45B9-8F1F-22623BC04994}" srcOrd="0" destOrd="0" presId="urn:microsoft.com/office/officeart/2018/2/layout/IconVerticalSolidList"/>
    <dgm:cxn modelId="{2451BF4F-924D-4731-AE4C-ECD462FA3594}" srcId="{C7350B31-4524-4D23-8780-B32BE0773E27}" destId="{B394E2F5-C788-4E91-B013-0927B50DEB1A}" srcOrd="0" destOrd="0" parTransId="{D5CE12E9-411F-42AF-8BCF-4174681B516E}" sibTransId="{7C66B20E-CE15-4BB0-B910-1BE449B075EF}"/>
    <dgm:cxn modelId="{D7E65D56-9096-417F-92B7-1469347F036F}" type="presOf" srcId="{9BA2A3D5-C1E4-45EF-B033-82C22A1B734A}" destId="{8AC36D11-8067-45B9-8F1F-22623BC04994}" srcOrd="0" destOrd="1" presId="urn:microsoft.com/office/officeart/2018/2/layout/IconVerticalSolidList"/>
    <dgm:cxn modelId="{7354396E-2773-4122-8336-EC24EF8AC80B}" srcId="{15646AC2-23BB-4FAD-88CA-E4EAD18044BA}" destId="{9BA2A3D5-C1E4-45EF-B033-82C22A1B734A}" srcOrd="1" destOrd="0" parTransId="{5EB9E589-4493-48DF-9907-DC1FB3F6A1EC}" sibTransId="{24079DB6-0248-41F6-BEBD-61AED9DE8B68}"/>
    <dgm:cxn modelId="{C59D2D79-1F0A-488A-9BD2-BD55D3D281E0}" type="presOf" srcId="{4AF49938-B3BA-4A43-8C2C-AE66C481DD85}" destId="{109AF620-B4AA-4DCF-AED9-8210E76DC7A0}" srcOrd="0" destOrd="0" presId="urn:microsoft.com/office/officeart/2018/2/layout/IconVerticalSolidList"/>
    <dgm:cxn modelId="{D4B4D695-C0C7-4AE8-BE62-59D2CF2289B7}" type="presOf" srcId="{AC3DB3CC-514E-4DAB-A964-92D40565EE9A}" destId="{109AF620-B4AA-4DCF-AED9-8210E76DC7A0}" srcOrd="0" destOrd="1" presId="urn:microsoft.com/office/officeart/2018/2/layout/IconVerticalSolidList"/>
    <dgm:cxn modelId="{6B11B798-3864-413F-B62B-0877BC5CA254}" srcId="{15646AC2-23BB-4FAD-88CA-E4EAD18044BA}" destId="{95F120BD-F3F9-4CE9-BA14-B2719C9E0A30}" srcOrd="0" destOrd="0" parTransId="{A1A2C4C9-9254-4BB8-AA89-5E94FD79383D}" sibTransId="{0A2A6D23-9270-4320-A511-8D711716E67E}"/>
    <dgm:cxn modelId="{43C60B9B-93FB-4D3F-AAFE-EE4FB56A21A8}" srcId="{C7350B31-4524-4D23-8780-B32BE0773E27}" destId="{6623E749-30CE-4917-96E2-F08030F61CB8}" srcOrd="1" destOrd="0" parTransId="{F4A42B21-2E32-4312-9E0D-95DA1B128353}" sibTransId="{E3AB8526-9364-401F-938F-C05A17EE5FBC}"/>
    <dgm:cxn modelId="{6CDD81AC-E1A2-42CD-99E5-5471EA534C96}" type="presOf" srcId="{507FCFDB-85FA-4008-97F4-F6893A350EDC}" destId="{CB6E7E79-ECB2-4200-A913-E7839EFA82CD}" srcOrd="0" destOrd="0" presId="urn:microsoft.com/office/officeart/2018/2/layout/IconVerticalSolidList"/>
    <dgm:cxn modelId="{6D690BD2-B4CA-42DD-9E4E-DB237482CF3A}" srcId="{86BBAE18-1C0F-4C07-8153-4818F8225F64}" destId="{507FCFDB-85FA-4008-97F4-F6893A350EDC}" srcOrd="0" destOrd="0" parTransId="{ABC86E10-C46A-43CE-94FB-1790537D4BA6}" sibTransId="{B5753BDE-05EC-4C8A-ABFB-1CD408531B89}"/>
    <dgm:cxn modelId="{37A1B4D9-1E6B-480D-89A8-969CE079CD30}" type="presOf" srcId="{C7350B31-4524-4D23-8780-B32BE0773E27}" destId="{9483F4D4-E911-490C-91F1-BF5982418675}" srcOrd="0" destOrd="0" presId="urn:microsoft.com/office/officeart/2018/2/layout/IconVerticalSolidList"/>
    <dgm:cxn modelId="{1D3883DE-61B2-4A25-89DA-9C602537FEA5}" srcId="{507FCFDB-85FA-4008-97F4-F6893A350EDC}" destId="{AC3DB3CC-514E-4DAB-A964-92D40565EE9A}" srcOrd="1" destOrd="0" parTransId="{6CFBB32E-E5FA-41EB-A7A6-0D1531790D29}" sibTransId="{DD484F49-269E-4958-88FA-4E05482C9F69}"/>
    <dgm:cxn modelId="{63DA0FEC-04EA-48E9-BBF8-2BC1CFB27352}" type="presOf" srcId="{15646AC2-23BB-4FAD-88CA-E4EAD18044BA}" destId="{E20D81E6-3A62-41CF-88E6-0D10D3B53B23}" srcOrd="0" destOrd="0" presId="urn:microsoft.com/office/officeart/2018/2/layout/IconVerticalSolidList"/>
    <dgm:cxn modelId="{6DD67DED-1BFC-4E26-B3C4-D4515FBC83E6}" type="presOf" srcId="{6623E749-30CE-4917-96E2-F08030F61CB8}" destId="{8A9CCE8D-F6D6-4A1E-896A-EE9542B4C55E}" srcOrd="0" destOrd="1" presId="urn:microsoft.com/office/officeart/2018/2/layout/IconVerticalSolidList"/>
    <dgm:cxn modelId="{9362CD5D-34DD-429B-9354-1E1D1A02A325}" type="presParOf" srcId="{8F350EB7-3895-489D-BB97-E3C706D73150}" destId="{B6AAA68F-5CC1-4219-8B72-D18BB889ED4C}" srcOrd="0" destOrd="0" presId="urn:microsoft.com/office/officeart/2018/2/layout/IconVerticalSolidList"/>
    <dgm:cxn modelId="{245A1DCE-1323-4CE5-8DDD-62F78C0E6F25}" type="presParOf" srcId="{B6AAA68F-5CC1-4219-8B72-D18BB889ED4C}" destId="{9D3693C5-9275-4B66-854B-F152B6588594}" srcOrd="0" destOrd="0" presId="urn:microsoft.com/office/officeart/2018/2/layout/IconVerticalSolidList"/>
    <dgm:cxn modelId="{3ABE3566-437B-4BF8-A12E-0F9AF716FC00}" type="presParOf" srcId="{B6AAA68F-5CC1-4219-8B72-D18BB889ED4C}" destId="{FCDB8DC9-0961-4C81-8D0C-D92D185C4B59}" srcOrd="1" destOrd="0" presId="urn:microsoft.com/office/officeart/2018/2/layout/IconVerticalSolidList"/>
    <dgm:cxn modelId="{6D05662E-ADDB-4F9A-8088-985EC6F1F517}" type="presParOf" srcId="{B6AAA68F-5CC1-4219-8B72-D18BB889ED4C}" destId="{69B9D3BB-75F0-4F30-9570-B024EA1903EB}" srcOrd="2" destOrd="0" presId="urn:microsoft.com/office/officeart/2018/2/layout/IconVerticalSolidList"/>
    <dgm:cxn modelId="{99ECA2AC-EB2E-4FAA-B9AA-6895BE5B1362}" type="presParOf" srcId="{B6AAA68F-5CC1-4219-8B72-D18BB889ED4C}" destId="{CB6E7E79-ECB2-4200-A913-E7839EFA82CD}" srcOrd="3" destOrd="0" presId="urn:microsoft.com/office/officeart/2018/2/layout/IconVerticalSolidList"/>
    <dgm:cxn modelId="{F31EFF54-0738-4943-BB99-1F85E8E743AC}" type="presParOf" srcId="{B6AAA68F-5CC1-4219-8B72-D18BB889ED4C}" destId="{109AF620-B4AA-4DCF-AED9-8210E76DC7A0}" srcOrd="4" destOrd="0" presId="urn:microsoft.com/office/officeart/2018/2/layout/IconVerticalSolidList"/>
    <dgm:cxn modelId="{65179E02-914E-43A2-BD69-65FC0346EF95}" type="presParOf" srcId="{8F350EB7-3895-489D-BB97-E3C706D73150}" destId="{DDF2D086-72D8-4056-8E08-18D5445CE41E}" srcOrd="1" destOrd="0" presId="urn:microsoft.com/office/officeart/2018/2/layout/IconVerticalSolidList"/>
    <dgm:cxn modelId="{9AD44B8B-7920-4C59-A1CB-C229D386C973}" type="presParOf" srcId="{8F350EB7-3895-489D-BB97-E3C706D73150}" destId="{A51CC6F9-410B-4EE5-9BA8-BB7FC33A5C12}" srcOrd="2" destOrd="0" presId="urn:microsoft.com/office/officeart/2018/2/layout/IconVerticalSolidList"/>
    <dgm:cxn modelId="{2991F528-2FB3-4206-9D3C-EF927AF05DA7}" type="presParOf" srcId="{A51CC6F9-410B-4EE5-9BA8-BB7FC33A5C12}" destId="{10F02899-D8EB-41A2-A332-9052C7F4404F}" srcOrd="0" destOrd="0" presId="urn:microsoft.com/office/officeart/2018/2/layout/IconVerticalSolidList"/>
    <dgm:cxn modelId="{5B640316-CAE3-4497-A68D-BAD47CF94DAD}" type="presParOf" srcId="{A51CC6F9-410B-4EE5-9BA8-BB7FC33A5C12}" destId="{B09EE0B2-5E88-43B9-90C7-0C1EB80E3661}" srcOrd="1" destOrd="0" presId="urn:microsoft.com/office/officeart/2018/2/layout/IconVerticalSolidList"/>
    <dgm:cxn modelId="{AB80A599-7AB5-461C-B63D-09706DBA4300}" type="presParOf" srcId="{A51CC6F9-410B-4EE5-9BA8-BB7FC33A5C12}" destId="{9D79D458-EEB0-4972-874D-2F4ED1456113}" srcOrd="2" destOrd="0" presId="urn:microsoft.com/office/officeart/2018/2/layout/IconVerticalSolidList"/>
    <dgm:cxn modelId="{0EE675B3-0654-4D37-9BDF-B4C3CAEFD64B}" type="presParOf" srcId="{A51CC6F9-410B-4EE5-9BA8-BB7FC33A5C12}" destId="{9483F4D4-E911-490C-91F1-BF5982418675}" srcOrd="3" destOrd="0" presId="urn:microsoft.com/office/officeart/2018/2/layout/IconVerticalSolidList"/>
    <dgm:cxn modelId="{9FBA308B-FE7A-40F4-AFF6-CBB54B25FC3A}" type="presParOf" srcId="{A51CC6F9-410B-4EE5-9BA8-BB7FC33A5C12}" destId="{8A9CCE8D-F6D6-4A1E-896A-EE9542B4C55E}" srcOrd="4" destOrd="0" presId="urn:microsoft.com/office/officeart/2018/2/layout/IconVerticalSolidList"/>
    <dgm:cxn modelId="{A24076BA-EE03-4940-8C1A-6B38E7B00726}" type="presParOf" srcId="{8F350EB7-3895-489D-BB97-E3C706D73150}" destId="{3BE3175F-52A1-4424-9E2D-4EF9BE27E503}" srcOrd="3" destOrd="0" presId="urn:microsoft.com/office/officeart/2018/2/layout/IconVerticalSolidList"/>
    <dgm:cxn modelId="{92B42CF1-11F0-4586-9CE5-044D7ED6E395}" type="presParOf" srcId="{8F350EB7-3895-489D-BB97-E3C706D73150}" destId="{D4FF6A95-3E83-4D54-B01F-BC77423B8934}" srcOrd="4" destOrd="0" presId="urn:microsoft.com/office/officeart/2018/2/layout/IconVerticalSolidList"/>
    <dgm:cxn modelId="{13C3FA88-B5A3-47E0-AE75-EED02B90E73A}" type="presParOf" srcId="{D4FF6A95-3E83-4D54-B01F-BC77423B8934}" destId="{B14632CD-FB9C-48E0-9BF0-BDFDF77397F9}" srcOrd="0" destOrd="0" presId="urn:microsoft.com/office/officeart/2018/2/layout/IconVerticalSolidList"/>
    <dgm:cxn modelId="{9A03077B-1259-4447-A29C-865F25BB2A8B}" type="presParOf" srcId="{D4FF6A95-3E83-4D54-B01F-BC77423B8934}" destId="{500371CA-8854-4D9C-A992-E3F4FE25BCF5}" srcOrd="1" destOrd="0" presId="urn:microsoft.com/office/officeart/2018/2/layout/IconVerticalSolidList"/>
    <dgm:cxn modelId="{441CE708-F966-47DE-9E0B-364AE9A08225}" type="presParOf" srcId="{D4FF6A95-3E83-4D54-B01F-BC77423B8934}" destId="{827CFFCC-6A9C-4628-BCF0-DA93DBA663E7}" srcOrd="2" destOrd="0" presId="urn:microsoft.com/office/officeart/2018/2/layout/IconVerticalSolidList"/>
    <dgm:cxn modelId="{EC793C21-0DB6-4C73-8C57-42AA572DE6D6}" type="presParOf" srcId="{D4FF6A95-3E83-4D54-B01F-BC77423B8934}" destId="{E20D81E6-3A62-41CF-88E6-0D10D3B53B23}" srcOrd="3" destOrd="0" presId="urn:microsoft.com/office/officeart/2018/2/layout/IconVerticalSolidList"/>
    <dgm:cxn modelId="{610C2761-2FDA-4670-BD43-F691D17325D7}" type="presParOf" srcId="{D4FF6A95-3E83-4D54-B01F-BC77423B8934}" destId="{8AC36D11-8067-45B9-8F1F-22623BC0499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BAE18-1C0F-4C07-8153-4818F8225F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7FCFDB-85FA-4008-97F4-F6893A350EDC}">
      <dgm:prSet/>
      <dgm:spPr/>
      <dgm:t>
        <a:bodyPr/>
        <a:lstStyle/>
        <a:p>
          <a:r>
            <a:rPr lang="de-DE"/>
            <a:t>Phase 1: Spielanleitung</a:t>
          </a:r>
          <a:endParaRPr lang="en-US"/>
        </a:p>
      </dgm:t>
    </dgm:pt>
    <dgm:pt modelId="{ABC86E10-C46A-43CE-94FB-1790537D4BA6}" type="parTrans" cxnId="{6D690BD2-B4CA-42DD-9E4E-DB237482CF3A}">
      <dgm:prSet/>
      <dgm:spPr/>
      <dgm:t>
        <a:bodyPr/>
        <a:lstStyle/>
        <a:p>
          <a:endParaRPr lang="en-US"/>
        </a:p>
      </dgm:t>
    </dgm:pt>
    <dgm:pt modelId="{B5753BDE-05EC-4C8A-ABFB-1CD408531B89}" type="sibTrans" cxnId="{6D690BD2-B4CA-42DD-9E4E-DB237482CF3A}">
      <dgm:prSet/>
      <dgm:spPr/>
      <dgm:t>
        <a:bodyPr/>
        <a:lstStyle/>
        <a:p>
          <a:endParaRPr lang="en-US"/>
        </a:p>
      </dgm:t>
    </dgm:pt>
    <dgm:pt modelId="{4AF49938-B3BA-4A43-8C2C-AE66C481DD85}">
      <dgm:prSet/>
      <dgm:spPr/>
      <dgm:t>
        <a:bodyPr/>
        <a:lstStyle/>
        <a:p>
          <a:r>
            <a:rPr lang="de-DE"/>
            <a:t>Setze die Puzzleteile des FuBu-Canvas zusammen</a:t>
          </a:r>
          <a:endParaRPr lang="en-US"/>
        </a:p>
      </dgm:t>
    </dgm:pt>
    <dgm:pt modelId="{B2AE2E22-7A60-4DFF-B189-4EDE8679B630}" type="parTrans" cxnId="{0E30F70C-39F0-41FF-B34E-F9C45779E734}">
      <dgm:prSet/>
      <dgm:spPr/>
      <dgm:t>
        <a:bodyPr/>
        <a:lstStyle/>
        <a:p>
          <a:endParaRPr lang="en-US"/>
        </a:p>
      </dgm:t>
    </dgm:pt>
    <dgm:pt modelId="{87E3E14B-BF71-42D1-BF60-E6C4A0BD1380}" type="sibTrans" cxnId="{0E30F70C-39F0-41FF-B34E-F9C45779E734}">
      <dgm:prSet/>
      <dgm:spPr/>
      <dgm:t>
        <a:bodyPr/>
        <a:lstStyle/>
        <a:p>
          <a:endParaRPr lang="en-US"/>
        </a:p>
      </dgm:t>
    </dgm:pt>
    <dgm:pt modelId="{AC3DB3CC-514E-4DAB-A964-92D40565EE9A}">
      <dgm:prSet/>
      <dgm:spPr/>
      <dgm:t>
        <a:bodyPr/>
        <a:lstStyle/>
        <a:p>
          <a:r>
            <a:rPr lang="de-DE"/>
            <a:t>Verstehe die einzelnen Elemente des FuBu-Canvas </a:t>
          </a:r>
          <a:endParaRPr lang="en-US"/>
        </a:p>
      </dgm:t>
    </dgm:pt>
    <dgm:pt modelId="{6CFBB32E-E5FA-41EB-A7A6-0D1531790D29}" type="parTrans" cxnId="{1D3883DE-61B2-4A25-89DA-9C602537FEA5}">
      <dgm:prSet/>
      <dgm:spPr/>
      <dgm:t>
        <a:bodyPr/>
        <a:lstStyle/>
        <a:p>
          <a:endParaRPr lang="en-US"/>
        </a:p>
      </dgm:t>
    </dgm:pt>
    <dgm:pt modelId="{DD484F49-269E-4958-88FA-4E05482C9F69}" type="sibTrans" cxnId="{1D3883DE-61B2-4A25-89DA-9C602537FEA5}">
      <dgm:prSet/>
      <dgm:spPr/>
      <dgm:t>
        <a:bodyPr/>
        <a:lstStyle/>
        <a:p>
          <a:endParaRPr lang="en-US"/>
        </a:p>
      </dgm:t>
    </dgm:pt>
    <dgm:pt modelId="{C7350B31-4524-4D23-8780-B32BE0773E27}">
      <dgm:prSet/>
      <dgm:spPr/>
      <dgm:t>
        <a:bodyPr/>
        <a:lstStyle/>
        <a:p>
          <a:r>
            <a:rPr lang="de-DE"/>
            <a:t>Phase 2: Modellierung Geschäftsmodell</a:t>
          </a:r>
          <a:endParaRPr lang="en-US"/>
        </a:p>
      </dgm:t>
    </dgm:pt>
    <dgm:pt modelId="{3B2775E2-C88C-416B-8B87-D4AD4523D27F}" type="parTrans" cxnId="{42876830-EB5B-484D-9055-932678B159FF}">
      <dgm:prSet/>
      <dgm:spPr/>
      <dgm:t>
        <a:bodyPr/>
        <a:lstStyle/>
        <a:p>
          <a:endParaRPr lang="en-US"/>
        </a:p>
      </dgm:t>
    </dgm:pt>
    <dgm:pt modelId="{34831BAD-3C6F-4F10-A778-E8FB7743EFDB}" type="sibTrans" cxnId="{42876830-EB5B-484D-9055-932678B159FF}">
      <dgm:prSet/>
      <dgm:spPr/>
      <dgm:t>
        <a:bodyPr/>
        <a:lstStyle/>
        <a:p>
          <a:endParaRPr lang="en-US"/>
        </a:p>
      </dgm:t>
    </dgm:pt>
    <dgm:pt modelId="{B394E2F5-C788-4E91-B013-0927B50DEB1A}">
      <dgm:prSet/>
      <dgm:spPr/>
      <dgm:t>
        <a:bodyPr/>
        <a:lstStyle/>
        <a:p>
          <a:r>
            <a:rPr lang="de-DE"/>
            <a:t>Wähle die passenden Karten für das Geschäftsmodell</a:t>
          </a:r>
          <a:endParaRPr lang="en-US"/>
        </a:p>
      </dgm:t>
    </dgm:pt>
    <dgm:pt modelId="{D5CE12E9-411F-42AF-8BCF-4174681B516E}" type="parTrans" cxnId="{2451BF4F-924D-4731-AE4C-ECD462FA3594}">
      <dgm:prSet/>
      <dgm:spPr/>
      <dgm:t>
        <a:bodyPr/>
        <a:lstStyle/>
        <a:p>
          <a:endParaRPr lang="en-US"/>
        </a:p>
      </dgm:t>
    </dgm:pt>
    <dgm:pt modelId="{7C66B20E-CE15-4BB0-B910-1BE449B075EF}" type="sibTrans" cxnId="{2451BF4F-924D-4731-AE4C-ECD462FA3594}">
      <dgm:prSet/>
      <dgm:spPr/>
      <dgm:t>
        <a:bodyPr/>
        <a:lstStyle/>
        <a:p>
          <a:endParaRPr lang="en-US"/>
        </a:p>
      </dgm:t>
    </dgm:pt>
    <dgm:pt modelId="{6623E749-30CE-4917-96E2-F08030F61CB8}">
      <dgm:prSet/>
      <dgm:spPr/>
      <dgm:t>
        <a:bodyPr/>
        <a:lstStyle/>
        <a:p>
          <a:r>
            <a:rPr lang="de-DE"/>
            <a:t>Ordne die Karten den Canvas-Elementen zu</a:t>
          </a:r>
          <a:endParaRPr lang="en-US"/>
        </a:p>
      </dgm:t>
    </dgm:pt>
    <dgm:pt modelId="{F4A42B21-2E32-4312-9E0D-95DA1B128353}" type="parTrans" cxnId="{43C60B9B-93FB-4D3F-AAFE-EE4FB56A21A8}">
      <dgm:prSet/>
      <dgm:spPr/>
      <dgm:t>
        <a:bodyPr/>
        <a:lstStyle/>
        <a:p>
          <a:endParaRPr lang="en-US"/>
        </a:p>
      </dgm:t>
    </dgm:pt>
    <dgm:pt modelId="{E3AB8526-9364-401F-938F-C05A17EE5FBC}" type="sibTrans" cxnId="{43C60B9B-93FB-4D3F-AAFE-EE4FB56A21A8}">
      <dgm:prSet/>
      <dgm:spPr/>
      <dgm:t>
        <a:bodyPr/>
        <a:lstStyle/>
        <a:p>
          <a:endParaRPr lang="en-US"/>
        </a:p>
      </dgm:t>
    </dgm:pt>
    <dgm:pt modelId="{15646AC2-23BB-4FAD-88CA-E4EAD18044BA}">
      <dgm:prSet/>
      <dgm:spPr/>
      <dgm:t>
        <a:bodyPr/>
        <a:lstStyle/>
        <a:p>
          <a:r>
            <a:rPr lang="de-DE"/>
            <a:t>Phase 3: Geschäftsmodell anpassen</a:t>
          </a:r>
          <a:endParaRPr lang="en-US"/>
        </a:p>
      </dgm:t>
    </dgm:pt>
    <dgm:pt modelId="{FBC9C9E7-3929-414F-8081-BB5B6A5A751F}" type="parTrans" cxnId="{E052F51A-797F-4232-B372-B5A692DE05A9}">
      <dgm:prSet/>
      <dgm:spPr/>
      <dgm:t>
        <a:bodyPr/>
        <a:lstStyle/>
        <a:p>
          <a:endParaRPr lang="en-US"/>
        </a:p>
      </dgm:t>
    </dgm:pt>
    <dgm:pt modelId="{80CF5B34-3CC2-4403-8067-DB95D67B4ACE}" type="sibTrans" cxnId="{E052F51A-797F-4232-B372-B5A692DE05A9}">
      <dgm:prSet/>
      <dgm:spPr/>
      <dgm:t>
        <a:bodyPr/>
        <a:lstStyle/>
        <a:p>
          <a:endParaRPr lang="en-US"/>
        </a:p>
      </dgm:t>
    </dgm:pt>
    <dgm:pt modelId="{95F120BD-F3F9-4CE9-BA14-B2719C9E0A30}">
      <dgm:prSet/>
      <dgm:spPr/>
      <dgm:t>
        <a:bodyPr/>
        <a:lstStyle/>
        <a:p>
          <a:r>
            <a:rPr lang="de-DE"/>
            <a:t>Veränderte Umwelt (Wandel)</a:t>
          </a:r>
          <a:endParaRPr lang="en-US"/>
        </a:p>
      </dgm:t>
    </dgm:pt>
    <dgm:pt modelId="{A1A2C4C9-9254-4BB8-AA89-5E94FD79383D}" type="parTrans" cxnId="{6B11B798-3864-413F-B62B-0877BC5CA254}">
      <dgm:prSet/>
      <dgm:spPr/>
      <dgm:t>
        <a:bodyPr/>
        <a:lstStyle/>
        <a:p>
          <a:endParaRPr lang="en-US"/>
        </a:p>
      </dgm:t>
    </dgm:pt>
    <dgm:pt modelId="{0A2A6D23-9270-4320-A511-8D711716E67E}" type="sibTrans" cxnId="{6B11B798-3864-413F-B62B-0877BC5CA254}">
      <dgm:prSet/>
      <dgm:spPr/>
      <dgm:t>
        <a:bodyPr/>
        <a:lstStyle/>
        <a:p>
          <a:endParaRPr lang="en-US"/>
        </a:p>
      </dgm:t>
    </dgm:pt>
    <dgm:pt modelId="{9BA2A3D5-C1E4-45EF-B033-82C22A1B734A}">
      <dgm:prSet/>
      <dgm:spPr/>
      <dgm:t>
        <a:bodyPr/>
        <a:lstStyle/>
        <a:p>
          <a:r>
            <a:rPr lang="de-DE"/>
            <a:t>Passe die modellierten Geschäftsmodelle an</a:t>
          </a:r>
          <a:endParaRPr lang="en-US"/>
        </a:p>
      </dgm:t>
    </dgm:pt>
    <dgm:pt modelId="{5EB9E589-4493-48DF-9907-DC1FB3F6A1EC}" type="parTrans" cxnId="{7354396E-2773-4122-8336-EC24EF8AC80B}">
      <dgm:prSet/>
      <dgm:spPr/>
      <dgm:t>
        <a:bodyPr/>
        <a:lstStyle/>
        <a:p>
          <a:endParaRPr lang="en-US"/>
        </a:p>
      </dgm:t>
    </dgm:pt>
    <dgm:pt modelId="{24079DB6-0248-41F6-BEBD-61AED9DE8B68}" type="sibTrans" cxnId="{7354396E-2773-4122-8336-EC24EF8AC80B}">
      <dgm:prSet/>
      <dgm:spPr/>
      <dgm:t>
        <a:bodyPr/>
        <a:lstStyle/>
        <a:p>
          <a:endParaRPr lang="en-US"/>
        </a:p>
      </dgm:t>
    </dgm:pt>
    <dgm:pt modelId="{8F350EB7-3895-489D-BB97-E3C706D73150}" type="pres">
      <dgm:prSet presAssocID="{86BBAE18-1C0F-4C07-8153-4818F8225F64}" presName="root" presStyleCnt="0">
        <dgm:presLayoutVars>
          <dgm:dir/>
          <dgm:resizeHandles val="exact"/>
        </dgm:presLayoutVars>
      </dgm:prSet>
      <dgm:spPr/>
    </dgm:pt>
    <dgm:pt modelId="{B6AAA68F-5CC1-4219-8B72-D18BB889ED4C}" type="pres">
      <dgm:prSet presAssocID="{507FCFDB-85FA-4008-97F4-F6893A350EDC}" presName="compNode" presStyleCnt="0"/>
      <dgm:spPr/>
    </dgm:pt>
    <dgm:pt modelId="{9D3693C5-9275-4B66-854B-F152B6588594}" type="pres">
      <dgm:prSet presAssocID="{507FCFDB-85FA-4008-97F4-F6893A350EDC}" presName="bgRect" presStyleLbl="bgShp" presStyleIdx="0" presStyleCnt="3"/>
      <dgm:spPr/>
    </dgm:pt>
    <dgm:pt modelId="{FCDB8DC9-0961-4C81-8D0C-D92D185C4B59}" type="pres">
      <dgm:prSet presAssocID="{507FCFDB-85FA-4008-97F4-F6893A350E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69B9D3BB-75F0-4F30-9570-B024EA1903EB}" type="pres">
      <dgm:prSet presAssocID="{507FCFDB-85FA-4008-97F4-F6893A350EDC}" presName="spaceRect" presStyleCnt="0"/>
      <dgm:spPr/>
    </dgm:pt>
    <dgm:pt modelId="{CB6E7E79-ECB2-4200-A913-E7839EFA82CD}" type="pres">
      <dgm:prSet presAssocID="{507FCFDB-85FA-4008-97F4-F6893A350EDC}" presName="parTx" presStyleLbl="revTx" presStyleIdx="0" presStyleCnt="6">
        <dgm:presLayoutVars>
          <dgm:chMax val="0"/>
          <dgm:chPref val="0"/>
        </dgm:presLayoutVars>
      </dgm:prSet>
      <dgm:spPr/>
    </dgm:pt>
    <dgm:pt modelId="{109AF620-B4AA-4DCF-AED9-8210E76DC7A0}" type="pres">
      <dgm:prSet presAssocID="{507FCFDB-85FA-4008-97F4-F6893A350EDC}" presName="desTx" presStyleLbl="revTx" presStyleIdx="1" presStyleCnt="6">
        <dgm:presLayoutVars/>
      </dgm:prSet>
      <dgm:spPr/>
    </dgm:pt>
    <dgm:pt modelId="{DDF2D086-72D8-4056-8E08-18D5445CE41E}" type="pres">
      <dgm:prSet presAssocID="{B5753BDE-05EC-4C8A-ABFB-1CD408531B89}" presName="sibTrans" presStyleCnt="0"/>
      <dgm:spPr/>
    </dgm:pt>
    <dgm:pt modelId="{A51CC6F9-410B-4EE5-9BA8-BB7FC33A5C12}" type="pres">
      <dgm:prSet presAssocID="{C7350B31-4524-4D23-8780-B32BE0773E27}" presName="compNode" presStyleCnt="0"/>
      <dgm:spPr/>
    </dgm:pt>
    <dgm:pt modelId="{10F02899-D8EB-41A2-A332-9052C7F4404F}" type="pres">
      <dgm:prSet presAssocID="{C7350B31-4524-4D23-8780-B32BE0773E27}" presName="bgRect" presStyleLbl="bgShp" presStyleIdx="1" presStyleCnt="3"/>
      <dgm:spPr/>
    </dgm:pt>
    <dgm:pt modelId="{B09EE0B2-5E88-43B9-90C7-0C1EB80E3661}" type="pres">
      <dgm:prSet presAssocID="{C7350B31-4524-4D23-8780-B32BE0773E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D79D458-EEB0-4972-874D-2F4ED1456113}" type="pres">
      <dgm:prSet presAssocID="{C7350B31-4524-4D23-8780-B32BE0773E27}" presName="spaceRect" presStyleCnt="0"/>
      <dgm:spPr/>
    </dgm:pt>
    <dgm:pt modelId="{9483F4D4-E911-490C-91F1-BF5982418675}" type="pres">
      <dgm:prSet presAssocID="{C7350B31-4524-4D23-8780-B32BE0773E27}" presName="parTx" presStyleLbl="revTx" presStyleIdx="2" presStyleCnt="6">
        <dgm:presLayoutVars>
          <dgm:chMax val="0"/>
          <dgm:chPref val="0"/>
        </dgm:presLayoutVars>
      </dgm:prSet>
      <dgm:spPr/>
    </dgm:pt>
    <dgm:pt modelId="{8A9CCE8D-F6D6-4A1E-896A-EE9542B4C55E}" type="pres">
      <dgm:prSet presAssocID="{C7350B31-4524-4D23-8780-B32BE0773E27}" presName="desTx" presStyleLbl="revTx" presStyleIdx="3" presStyleCnt="6">
        <dgm:presLayoutVars/>
      </dgm:prSet>
      <dgm:spPr/>
    </dgm:pt>
    <dgm:pt modelId="{3BE3175F-52A1-4424-9E2D-4EF9BE27E503}" type="pres">
      <dgm:prSet presAssocID="{34831BAD-3C6F-4F10-A778-E8FB7743EFDB}" presName="sibTrans" presStyleCnt="0"/>
      <dgm:spPr/>
    </dgm:pt>
    <dgm:pt modelId="{D4FF6A95-3E83-4D54-B01F-BC77423B8934}" type="pres">
      <dgm:prSet presAssocID="{15646AC2-23BB-4FAD-88CA-E4EAD18044BA}" presName="compNode" presStyleCnt="0"/>
      <dgm:spPr/>
    </dgm:pt>
    <dgm:pt modelId="{B14632CD-FB9C-48E0-9BF0-BDFDF77397F9}" type="pres">
      <dgm:prSet presAssocID="{15646AC2-23BB-4FAD-88CA-E4EAD18044BA}" presName="bgRect" presStyleLbl="bgShp" presStyleIdx="2" presStyleCnt="3"/>
      <dgm:spPr/>
    </dgm:pt>
    <dgm:pt modelId="{500371CA-8854-4D9C-A992-E3F4FE25BCF5}" type="pres">
      <dgm:prSet presAssocID="{15646AC2-23BB-4FAD-88CA-E4EAD18044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27CFFCC-6A9C-4628-BCF0-DA93DBA663E7}" type="pres">
      <dgm:prSet presAssocID="{15646AC2-23BB-4FAD-88CA-E4EAD18044BA}" presName="spaceRect" presStyleCnt="0"/>
      <dgm:spPr/>
    </dgm:pt>
    <dgm:pt modelId="{E20D81E6-3A62-41CF-88E6-0D10D3B53B23}" type="pres">
      <dgm:prSet presAssocID="{15646AC2-23BB-4FAD-88CA-E4EAD18044BA}" presName="parTx" presStyleLbl="revTx" presStyleIdx="4" presStyleCnt="6">
        <dgm:presLayoutVars>
          <dgm:chMax val="0"/>
          <dgm:chPref val="0"/>
        </dgm:presLayoutVars>
      </dgm:prSet>
      <dgm:spPr/>
    </dgm:pt>
    <dgm:pt modelId="{8AC36D11-8067-45B9-8F1F-22623BC04994}" type="pres">
      <dgm:prSet presAssocID="{15646AC2-23BB-4FAD-88CA-E4EAD18044BA}" presName="desTx" presStyleLbl="revTx" presStyleIdx="5" presStyleCnt="6">
        <dgm:presLayoutVars/>
      </dgm:prSet>
      <dgm:spPr/>
    </dgm:pt>
  </dgm:ptLst>
  <dgm:cxnLst>
    <dgm:cxn modelId="{0E30F70C-39F0-41FF-B34E-F9C45779E734}" srcId="{507FCFDB-85FA-4008-97F4-F6893A350EDC}" destId="{4AF49938-B3BA-4A43-8C2C-AE66C481DD85}" srcOrd="0" destOrd="0" parTransId="{B2AE2E22-7A60-4DFF-B189-4EDE8679B630}" sibTransId="{87E3E14B-BF71-42D1-BF60-E6C4A0BD1380}"/>
    <dgm:cxn modelId="{E052F51A-797F-4232-B372-B5A692DE05A9}" srcId="{86BBAE18-1C0F-4C07-8153-4818F8225F64}" destId="{15646AC2-23BB-4FAD-88CA-E4EAD18044BA}" srcOrd="2" destOrd="0" parTransId="{FBC9C9E7-3929-414F-8081-BB5B6A5A751F}" sibTransId="{80CF5B34-3CC2-4403-8067-DB95D67B4ACE}"/>
    <dgm:cxn modelId="{CAAE162D-98AE-4424-A1A6-77FCB3E31CF8}" type="presOf" srcId="{86BBAE18-1C0F-4C07-8153-4818F8225F64}" destId="{8F350EB7-3895-489D-BB97-E3C706D73150}" srcOrd="0" destOrd="0" presId="urn:microsoft.com/office/officeart/2018/2/layout/IconVerticalSolidList"/>
    <dgm:cxn modelId="{1D6E042E-C691-4EB1-961A-0C2B61B0CA07}" type="presOf" srcId="{B394E2F5-C788-4E91-B013-0927B50DEB1A}" destId="{8A9CCE8D-F6D6-4A1E-896A-EE9542B4C55E}" srcOrd="0" destOrd="0" presId="urn:microsoft.com/office/officeart/2018/2/layout/IconVerticalSolidList"/>
    <dgm:cxn modelId="{42876830-EB5B-484D-9055-932678B159FF}" srcId="{86BBAE18-1C0F-4C07-8153-4818F8225F64}" destId="{C7350B31-4524-4D23-8780-B32BE0773E27}" srcOrd="1" destOrd="0" parTransId="{3B2775E2-C88C-416B-8B87-D4AD4523D27F}" sibTransId="{34831BAD-3C6F-4F10-A778-E8FB7743EFDB}"/>
    <dgm:cxn modelId="{5F8FB547-1C40-482E-8F9A-280E4C5639FD}" type="presOf" srcId="{95F120BD-F3F9-4CE9-BA14-B2719C9E0A30}" destId="{8AC36D11-8067-45B9-8F1F-22623BC04994}" srcOrd="0" destOrd="0" presId="urn:microsoft.com/office/officeart/2018/2/layout/IconVerticalSolidList"/>
    <dgm:cxn modelId="{2451BF4F-924D-4731-AE4C-ECD462FA3594}" srcId="{C7350B31-4524-4D23-8780-B32BE0773E27}" destId="{B394E2F5-C788-4E91-B013-0927B50DEB1A}" srcOrd="0" destOrd="0" parTransId="{D5CE12E9-411F-42AF-8BCF-4174681B516E}" sibTransId="{7C66B20E-CE15-4BB0-B910-1BE449B075EF}"/>
    <dgm:cxn modelId="{D7E65D56-9096-417F-92B7-1469347F036F}" type="presOf" srcId="{9BA2A3D5-C1E4-45EF-B033-82C22A1B734A}" destId="{8AC36D11-8067-45B9-8F1F-22623BC04994}" srcOrd="0" destOrd="1" presId="urn:microsoft.com/office/officeart/2018/2/layout/IconVerticalSolidList"/>
    <dgm:cxn modelId="{7354396E-2773-4122-8336-EC24EF8AC80B}" srcId="{15646AC2-23BB-4FAD-88CA-E4EAD18044BA}" destId="{9BA2A3D5-C1E4-45EF-B033-82C22A1B734A}" srcOrd="1" destOrd="0" parTransId="{5EB9E589-4493-48DF-9907-DC1FB3F6A1EC}" sibTransId="{24079DB6-0248-41F6-BEBD-61AED9DE8B68}"/>
    <dgm:cxn modelId="{C59D2D79-1F0A-488A-9BD2-BD55D3D281E0}" type="presOf" srcId="{4AF49938-B3BA-4A43-8C2C-AE66C481DD85}" destId="{109AF620-B4AA-4DCF-AED9-8210E76DC7A0}" srcOrd="0" destOrd="0" presId="urn:microsoft.com/office/officeart/2018/2/layout/IconVerticalSolidList"/>
    <dgm:cxn modelId="{D4B4D695-C0C7-4AE8-BE62-59D2CF2289B7}" type="presOf" srcId="{AC3DB3CC-514E-4DAB-A964-92D40565EE9A}" destId="{109AF620-B4AA-4DCF-AED9-8210E76DC7A0}" srcOrd="0" destOrd="1" presId="urn:microsoft.com/office/officeart/2018/2/layout/IconVerticalSolidList"/>
    <dgm:cxn modelId="{6B11B798-3864-413F-B62B-0877BC5CA254}" srcId="{15646AC2-23BB-4FAD-88CA-E4EAD18044BA}" destId="{95F120BD-F3F9-4CE9-BA14-B2719C9E0A30}" srcOrd="0" destOrd="0" parTransId="{A1A2C4C9-9254-4BB8-AA89-5E94FD79383D}" sibTransId="{0A2A6D23-9270-4320-A511-8D711716E67E}"/>
    <dgm:cxn modelId="{43C60B9B-93FB-4D3F-AAFE-EE4FB56A21A8}" srcId="{C7350B31-4524-4D23-8780-B32BE0773E27}" destId="{6623E749-30CE-4917-96E2-F08030F61CB8}" srcOrd="1" destOrd="0" parTransId="{F4A42B21-2E32-4312-9E0D-95DA1B128353}" sibTransId="{E3AB8526-9364-401F-938F-C05A17EE5FBC}"/>
    <dgm:cxn modelId="{6CDD81AC-E1A2-42CD-99E5-5471EA534C96}" type="presOf" srcId="{507FCFDB-85FA-4008-97F4-F6893A350EDC}" destId="{CB6E7E79-ECB2-4200-A913-E7839EFA82CD}" srcOrd="0" destOrd="0" presId="urn:microsoft.com/office/officeart/2018/2/layout/IconVerticalSolidList"/>
    <dgm:cxn modelId="{6D690BD2-B4CA-42DD-9E4E-DB237482CF3A}" srcId="{86BBAE18-1C0F-4C07-8153-4818F8225F64}" destId="{507FCFDB-85FA-4008-97F4-F6893A350EDC}" srcOrd="0" destOrd="0" parTransId="{ABC86E10-C46A-43CE-94FB-1790537D4BA6}" sibTransId="{B5753BDE-05EC-4C8A-ABFB-1CD408531B89}"/>
    <dgm:cxn modelId="{37A1B4D9-1E6B-480D-89A8-969CE079CD30}" type="presOf" srcId="{C7350B31-4524-4D23-8780-B32BE0773E27}" destId="{9483F4D4-E911-490C-91F1-BF5982418675}" srcOrd="0" destOrd="0" presId="urn:microsoft.com/office/officeart/2018/2/layout/IconVerticalSolidList"/>
    <dgm:cxn modelId="{1D3883DE-61B2-4A25-89DA-9C602537FEA5}" srcId="{507FCFDB-85FA-4008-97F4-F6893A350EDC}" destId="{AC3DB3CC-514E-4DAB-A964-92D40565EE9A}" srcOrd="1" destOrd="0" parTransId="{6CFBB32E-E5FA-41EB-A7A6-0D1531790D29}" sibTransId="{DD484F49-269E-4958-88FA-4E05482C9F69}"/>
    <dgm:cxn modelId="{63DA0FEC-04EA-48E9-BBF8-2BC1CFB27352}" type="presOf" srcId="{15646AC2-23BB-4FAD-88CA-E4EAD18044BA}" destId="{E20D81E6-3A62-41CF-88E6-0D10D3B53B23}" srcOrd="0" destOrd="0" presId="urn:microsoft.com/office/officeart/2018/2/layout/IconVerticalSolidList"/>
    <dgm:cxn modelId="{6DD67DED-1BFC-4E26-B3C4-D4515FBC83E6}" type="presOf" srcId="{6623E749-30CE-4917-96E2-F08030F61CB8}" destId="{8A9CCE8D-F6D6-4A1E-896A-EE9542B4C55E}" srcOrd="0" destOrd="1" presId="urn:microsoft.com/office/officeart/2018/2/layout/IconVerticalSolidList"/>
    <dgm:cxn modelId="{9362CD5D-34DD-429B-9354-1E1D1A02A325}" type="presParOf" srcId="{8F350EB7-3895-489D-BB97-E3C706D73150}" destId="{B6AAA68F-5CC1-4219-8B72-D18BB889ED4C}" srcOrd="0" destOrd="0" presId="urn:microsoft.com/office/officeart/2018/2/layout/IconVerticalSolidList"/>
    <dgm:cxn modelId="{245A1DCE-1323-4CE5-8DDD-62F78C0E6F25}" type="presParOf" srcId="{B6AAA68F-5CC1-4219-8B72-D18BB889ED4C}" destId="{9D3693C5-9275-4B66-854B-F152B6588594}" srcOrd="0" destOrd="0" presId="urn:microsoft.com/office/officeart/2018/2/layout/IconVerticalSolidList"/>
    <dgm:cxn modelId="{3ABE3566-437B-4BF8-A12E-0F9AF716FC00}" type="presParOf" srcId="{B6AAA68F-5CC1-4219-8B72-D18BB889ED4C}" destId="{FCDB8DC9-0961-4C81-8D0C-D92D185C4B59}" srcOrd="1" destOrd="0" presId="urn:microsoft.com/office/officeart/2018/2/layout/IconVerticalSolidList"/>
    <dgm:cxn modelId="{6D05662E-ADDB-4F9A-8088-985EC6F1F517}" type="presParOf" srcId="{B6AAA68F-5CC1-4219-8B72-D18BB889ED4C}" destId="{69B9D3BB-75F0-4F30-9570-B024EA1903EB}" srcOrd="2" destOrd="0" presId="urn:microsoft.com/office/officeart/2018/2/layout/IconVerticalSolidList"/>
    <dgm:cxn modelId="{99ECA2AC-EB2E-4FAA-B9AA-6895BE5B1362}" type="presParOf" srcId="{B6AAA68F-5CC1-4219-8B72-D18BB889ED4C}" destId="{CB6E7E79-ECB2-4200-A913-E7839EFA82CD}" srcOrd="3" destOrd="0" presId="urn:microsoft.com/office/officeart/2018/2/layout/IconVerticalSolidList"/>
    <dgm:cxn modelId="{F31EFF54-0738-4943-BB99-1F85E8E743AC}" type="presParOf" srcId="{B6AAA68F-5CC1-4219-8B72-D18BB889ED4C}" destId="{109AF620-B4AA-4DCF-AED9-8210E76DC7A0}" srcOrd="4" destOrd="0" presId="urn:microsoft.com/office/officeart/2018/2/layout/IconVerticalSolidList"/>
    <dgm:cxn modelId="{65179E02-914E-43A2-BD69-65FC0346EF95}" type="presParOf" srcId="{8F350EB7-3895-489D-BB97-E3C706D73150}" destId="{DDF2D086-72D8-4056-8E08-18D5445CE41E}" srcOrd="1" destOrd="0" presId="urn:microsoft.com/office/officeart/2018/2/layout/IconVerticalSolidList"/>
    <dgm:cxn modelId="{9AD44B8B-7920-4C59-A1CB-C229D386C973}" type="presParOf" srcId="{8F350EB7-3895-489D-BB97-E3C706D73150}" destId="{A51CC6F9-410B-4EE5-9BA8-BB7FC33A5C12}" srcOrd="2" destOrd="0" presId="urn:microsoft.com/office/officeart/2018/2/layout/IconVerticalSolidList"/>
    <dgm:cxn modelId="{2991F528-2FB3-4206-9D3C-EF927AF05DA7}" type="presParOf" srcId="{A51CC6F9-410B-4EE5-9BA8-BB7FC33A5C12}" destId="{10F02899-D8EB-41A2-A332-9052C7F4404F}" srcOrd="0" destOrd="0" presId="urn:microsoft.com/office/officeart/2018/2/layout/IconVerticalSolidList"/>
    <dgm:cxn modelId="{5B640316-CAE3-4497-A68D-BAD47CF94DAD}" type="presParOf" srcId="{A51CC6F9-410B-4EE5-9BA8-BB7FC33A5C12}" destId="{B09EE0B2-5E88-43B9-90C7-0C1EB80E3661}" srcOrd="1" destOrd="0" presId="urn:microsoft.com/office/officeart/2018/2/layout/IconVerticalSolidList"/>
    <dgm:cxn modelId="{AB80A599-7AB5-461C-B63D-09706DBA4300}" type="presParOf" srcId="{A51CC6F9-410B-4EE5-9BA8-BB7FC33A5C12}" destId="{9D79D458-EEB0-4972-874D-2F4ED1456113}" srcOrd="2" destOrd="0" presId="urn:microsoft.com/office/officeart/2018/2/layout/IconVerticalSolidList"/>
    <dgm:cxn modelId="{0EE675B3-0654-4D37-9BDF-B4C3CAEFD64B}" type="presParOf" srcId="{A51CC6F9-410B-4EE5-9BA8-BB7FC33A5C12}" destId="{9483F4D4-E911-490C-91F1-BF5982418675}" srcOrd="3" destOrd="0" presId="urn:microsoft.com/office/officeart/2018/2/layout/IconVerticalSolidList"/>
    <dgm:cxn modelId="{9FBA308B-FE7A-40F4-AFF6-CBB54B25FC3A}" type="presParOf" srcId="{A51CC6F9-410B-4EE5-9BA8-BB7FC33A5C12}" destId="{8A9CCE8D-F6D6-4A1E-896A-EE9542B4C55E}" srcOrd="4" destOrd="0" presId="urn:microsoft.com/office/officeart/2018/2/layout/IconVerticalSolidList"/>
    <dgm:cxn modelId="{A24076BA-EE03-4940-8C1A-6B38E7B00726}" type="presParOf" srcId="{8F350EB7-3895-489D-BB97-E3C706D73150}" destId="{3BE3175F-52A1-4424-9E2D-4EF9BE27E503}" srcOrd="3" destOrd="0" presId="urn:microsoft.com/office/officeart/2018/2/layout/IconVerticalSolidList"/>
    <dgm:cxn modelId="{92B42CF1-11F0-4586-9CE5-044D7ED6E395}" type="presParOf" srcId="{8F350EB7-3895-489D-BB97-E3C706D73150}" destId="{D4FF6A95-3E83-4D54-B01F-BC77423B8934}" srcOrd="4" destOrd="0" presId="urn:microsoft.com/office/officeart/2018/2/layout/IconVerticalSolidList"/>
    <dgm:cxn modelId="{13C3FA88-B5A3-47E0-AE75-EED02B90E73A}" type="presParOf" srcId="{D4FF6A95-3E83-4D54-B01F-BC77423B8934}" destId="{B14632CD-FB9C-48E0-9BF0-BDFDF77397F9}" srcOrd="0" destOrd="0" presId="urn:microsoft.com/office/officeart/2018/2/layout/IconVerticalSolidList"/>
    <dgm:cxn modelId="{9A03077B-1259-4447-A29C-865F25BB2A8B}" type="presParOf" srcId="{D4FF6A95-3E83-4D54-B01F-BC77423B8934}" destId="{500371CA-8854-4D9C-A992-E3F4FE25BCF5}" srcOrd="1" destOrd="0" presId="urn:microsoft.com/office/officeart/2018/2/layout/IconVerticalSolidList"/>
    <dgm:cxn modelId="{441CE708-F966-47DE-9E0B-364AE9A08225}" type="presParOf" srcId="{D4FF6A95-3E83-4D54-B01F-BC77423B8934}" destId="{827CFFCC-6A9C-4628-BCF0-DA93DBA663E7}" srcOrd="2" destOrd="0" presId="urn:microsoft.com/office/officeart/2018/2/layout/IconVerticalSolidList"/>
    <dgm:cxn modelId="{EC793C21-0DB6-4C73-8C57-42AA572DE6D6}" type="presParOf" srcId="{D4FF6A95-3E83-4D54-B01F-BC77423B8934}" destId="{E20D81E6-3A62-41CF-88E6-0D10D3B53B23}" srcOrd="3" destOrd="0" presId="urn:microsoft.com/office/officeart/2018/2/layout/IconVerticalSolidList"/>
    <dgm:cxn modelId="{610C2761-2FDA-4670-BD43-F691D17325D7}" type="presParOf" srcId="{D4FF6A95-3E83-4D54-B01F-BC77423B8934}" destId="{8AC36D11-8067-45B9-8F1F-22623BC0499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693C5-9275-4B66-854B-F152B6588594}">
      <dsp:nvSpPr>
        <dsp:cNvPr id="0" name=""/>
        <dsp:cNvSpPr/>
      </dsp:nvSpPr>
      <dsp:spPr>
        <a:xfrm>
          <a:off x="0" y="699"/>
          <a:ext cx="10099040" cy="1636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B8DC9-0961-4C81-8D0C-D92D185C4B59}">
      <dsp:nvSpPr>
        <dsp:cNvPr id="0" name=""/>
        <dsp:cNvSpPr/>
      </dsp:nvSpPr>
      <dsp:spPr>
        <a:xfrm>
          <a:off x="495190" y="369023"/>
          <a:ext cx="900346" cy="900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E7E79-ECB2-4200-A913-E7839EFA82CD}">
      <dsp:nvSpPr>
        <dsp:cNvPr id="0" name=""/>
        <dsp:cNvSpPr/>
      </dsp:nvSpPr>
      <dsp:spPr>
        <a:xfrm>
          <a:off x="1890727" y="699"/>
          <a:ext cx="4544568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Phase 1: Spielanleitung</a:t>
          </a:r>
          <a:endParaRPr lang="en-US" sz="2500" kern="1200"/>
        </a:p>
      </dsp:txBody>
      <dsp:txXfrm>
        <a:off x="1890727" y="699"/>
        <a:ext cx="4544568" cy="1636993"/>
      </dsp:txXfrm>
    </dsp:sp>
    <dsp:sp modelId="{109AF620-B4AA-4DCF-AED9-8210E76DC7A0}">
      <dsp:nvSpPr>
        <dsp:cNvPr id="0" name=""/>
        <dsp:cNvSpPr/>
      </dsp:nvSpPr>
      <dsp:spPr>
        <a:xfrm>
          <a:off x="6435295" y="699"/>
          <a:ext cx="3663744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Setze die Puzzleteile des FuBu-Canvas zusammen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Verstehe die einzelnen Elemente des FuBu-Canvas </a:t>
          </a:r>
          <a:endParaRPr lang="en-US" sz="1800" kern="1200"/>
        </a:p>
      </dsp:txBody>
      <dsp:txXfrm>
        <a:off x="6435295" y="699"/>
        <a:ext cx="3663744" cy="1636993"/>
      </dsp:txXfrm>
    </dsp:sp>
    <dsp:sp modelId="{10F02899-D8EB-41A2-A332-9052C7F4404F}">
      <dsp:nvSpPr>
        <dsp:cNvPr id="0" name=""/>
        <dsp:cNvSpPr/>
      </dsp:nvSpPr>
      <dsp:spPr>
        <a:xfrm>
          <a:off x="0" y="2046940"/>
          <a:ext cx="10099040" cy="1636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E0B2-5E88-43B9-90C7-0C1EB80E3661}">
      <dsp:nvSpPr>
        <dsp:cNvPr id="0" name=""/>
        <dsp:cNvSpPr/>
      </dsp:nvSpPr>
      <dsp:spPr>
        <a:xfrm>
          <a:off x="495190" y="2415264"/>
          <a:ext cx="900346" cy="900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F4D4-E911-490C-91F1-BF5982418675}">
      <dsp:nvSpPr>
        <dsp:cNvPr id="0" name=""/>
        <dsp:cNvSpPr/>
      </dsp:nvSpPr>
      <dsp:spPr>
        <a:xfrm>
          <a:off x="1890727" y="2046940"/>
          <a:ext cx="4544568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Phase 2: Modellierung Geschäftsmodell</a:t>
          </a:r>
          <a:endParaRPr lang="en-US" sz="2500" kern="1200"/>
        </a:p>
      </dsp:txBody>
      <dsp:txXfrm>
        <a:off x="1890727" y="2046940"/>
        <a:ext cx="4544568" cy="1636993"/>
      </dsp:txXfrm>
    </dsp:sp>
    <dsp:sp modelId="{8A9CCE8D-F6D6-4A1E-896A-EE9542B4C55E}">
      <dsp:nvSpPr>
        <dsp:cNvPr id="0" name=""/>
        <dsp:cNvSpPr/>
      </dsp:nvSpPr>
      <dsp:spPr>
        <a:xfrm>
          <a:off x="6435295" y="2046940"/>
          <a:ext cx="3663744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Wähle die passenden Karten für das Geschäftsmodell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Ordne die Karten den Canvas-Elementen zu</a:t>
          </a:r>
          <a:endParaRPr lang="en-US" sz="1800" kern="1200"/>
        </a:p>
      </dsp:txBody>
      <dsp:txXfrm>
        <a:off x="6435295" y="2046940"/>
        <a:ext cx="3663744" cy="1636993"/>
      </dsp:txXfrm>
    </dsp:sp>
    <dsp:sp modelId="{B14632CD-FB9C-48E0-9BF0-BDFDF77397F9}">
      <dsp:nvSpPr>
        <dsp:cNvPr id="0" name=""/>
        <dsp:cNvSpPr/>
      </dsp:nvSpPr>
      <dsp:spPr>
        <a:xfrm>
          <a:off x="0" y="4093182"/>
          <a:ext cx="10099040" cy="163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371CA-8854-4D9C-A992-E3F4FE25BCF5}">
      <dsp:nvSpPr>
        <dsp:cNvPr id="0" name=""/>
        <dsp:cNvSpPr/>
      </dsp:nvSpPr>
      <dsp:spPr>
        <a:xfrm>
          <a:off x="495190" y="4461505"/>
          <a:ext cx="900346" cy="900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81E6-3A62-41CF-88E6-0D10D3B53B23}">
      <dsp:nvSpPr>
        <dsp:cNvPr id="0" name=""/>
        <dsp:cNvSpPr/>
      </dsp:nvSpPr>
      <dsp:spPr>
        <a:xfrm>
          <a:off x="1890727" y="4093182"/>
          <a:ext cx="4544568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Phase 3: Geschäftsmodell anpassen</a:t>
          </a:r>
          <a:endParaRPr lang="en-US" sz="2500" kern="1200"/>
        </a:p>
      </dsp:txBody>
      <dsp:txXfrm>
        <a:off x="1890727" y="4093182"/>
        <a:ext cx="4544568" cy="1636993"/>
      </dsp:txXfrm>
    </dsp:sp>
    <dsp:sp modelId="{8AC36D11-8067-45B9-8F1F-22623BC04994}">
      <dsp:nvSpPr>
        <dsp:cNvPr id="0" name=""/>
        <dsp:cNvSpPr/>
      </dsp:nvSpPr>
      <dsp:spPr>
        <a:xfrm>
          <a:off x="6435295" y="4093182"/>
          <a:ext cx="3663744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Veränderte Umwelt (Wandel)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Passe die modellierten Geschäftsmodelle an</a:t>
          </a:r>
          <a:endParaRPr lang="en-US" sz="1800" kern="1200"/>
        </a:p>
      </dsp:txBody>
      <dsp:txXfrm>
        <a:off x="6435295" y="4093182"/>
        <a:ext cx="3663744" cy="1636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693C5-9275-4B66-854B-F152B6588594}">
      <dsp:nvSpPr>
        <dsp:cNvPr id="0" name=""/>
        <dsp:cNvSpPr/>
      </dsp:nvSpPr>
      <dsp:spPr>
        <a:xfrm>
          <a:off x="0" y="699"/>
          <a:ext cx="10099040" cy="1636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B8DC9-0961-4C81-8D0C-D92D185C4B59}">
      <dsp:nvSpPr>
        <dsp:cNvPr id="0" name=""/>
        <dsp:cNvSpPr/>
      </dsp:nvSpPr>
      <dsp:spPr>
        <a:xfrm>
          <a:off x="495190" y="369023"/>
          <a:ext cx="900346" cy="900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E7E79-ECB2-4200-A913-E7839EFA82CD}">
      <dsp:nvSpPr>
        <dsp:cNvPr id="0" name=""/>
        <dsp:cNvSpPr/>
      </dsp:nvSpPr>
      <dsp:spPr>
        <a:xfrm>
          <a:off x="1890727" y="699"/>
          <a:ext cx="4544568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Phase 1: Spielanleitung</a:t>
          </a:r>
          <a:endParaRPr lang="en-US" sz="2500" kern="1200"/>
        </a:p>
      </dsp:txBody>
      <dsp:txXfrm>
        <a:off x="1890727" y="699"/>
        <a:ext cx="4544568" cy="1636993"/>
      </dsp:txXfrm>
    </dsp:sp>
    <dsp:sp modelId="{109AF620-B4AA-4DCF-AED9-8210E76DC7A0}">
      <dsp:nvSpPr>
        <dsp:cNvPr id="0" name=""/>
        <dsp:cNvSpPr/>
      </dsp:nvSpPr>
      <dsp:spPr>
        <a:xfrm>
          <a:off x="6435295" y="699"/>
          <a:ext cx="3663744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Setze die Puzzleteile des FuBu-Canvas zusammen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Verstehe die einzelnen Elemente des FuBu-Canvas </a:t>
          </a:r>
          <a:endParaRPr lang="en-US" sz="1800" kern="1200"/>
        </a:p>
      </dsp:txBody>
      <dsp:txXfrm>
        <a:off x="6435295" y="699"/>
        <a:ext cx="3663744" cy="1636993"/>
      </dsp:txXfrm>
    </dsp:sp>
    <dsp:sp modelId="{10F02899-D8EB-41A2-A332-9052C7F4404F}">
      <dsp:nvSpPr>
        <dsp:cNvPr id="0" name=""/>
        <dsp:cNvSpPr/>
      </dsp:nvSpPr>
      <dsp:spPr>
        <a:xfrm>
          <a:off x="0" y="2046940"/>
          <a:ext cx="10099040" cy="1636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E0B2-5E88-43B9-90C7-0C1EB80E3661}">
      <dsp:nvSpPr>
        <dsp:cNvPr id="0" name=""/>
        <dsp:cNvSpPr/>
      </dsp:nvSpPr>
      <dsp:spPr>
        <a:xfrm>
          <a:off x="495190" y="2415264"/>
          <a:ext cx="900346" cy="900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F4D4-E911-490C-91F1-BF5982418675}">
      <dsp:nvSpPr>
        <dsp:cNvPr id="0" name=""/>
        <dsp:cNvSpPr/>
      </dsp:nvSpPr>
      <dsp:spPr>
        <a:xfrm>
          <a:off x="1890727" y="2046940"/>
          <a:ext cx="4544568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Phase 2: Modellierung Geschäftsmodell</a:t>
          </a:r>
          <a:endParaRPr lang="en-US" sz="2500" kern="1200"/>
        </a:p>
      </dsp:txBody>
      <dsp:txXfrm>
        <a:off x="1890727" y="2046940"/>
        <a:ext cx="4544568" cy="1636993"/>
      </dsp:txXfrm>
    </dsp:sp>
    <dsp:sp modelId="{8A9CCE8D-F6D6-4A1E-896A-EE9542B4C55E}">
      <dsp:nvSpPr>
        <dsp:cNvPr id="0" name=""/>
        <dsp:cNvSpPr/>
      </dsp:nvSpPr>
      <dsp:spPr>
        <a:xfrm>
          <a:off x="6435295" y="2046940"/>
          <a:ext cx="3663744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Wähle die passenden Karten für das Geschäftsmodell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Ordne die Karten den Canvas-Elementen zu</a:t>
          </a:r>
          <a:endParaRPr lang="en-US" sz="1800" kern="1200"/>
        </a:p>
      </dsp:txBody>
      <dsp:txXfrm>
        <a:off x="6435295" y="2046940"/>
        <a:ext cx="3663744" cy="1636993"/>
      </dsp:txXfrm>
    </dsp:sp>
    <dsp:sp modelId="{B14632CD-FB9C-48E0-9BF0-BDFDF77397F9}">
      <dsp:nvSpPr>
        <dsp:cNvPr id="0" name=""/>
        <dsp:cNvSpPr/>
      </dsp:nvSpPr>
      <dsp:spPr>
        <a:xfrm>
          <a:off x="0" y="4093182"/>
          <a:ext cx="10099040" cy="163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371CA-8854-4D9C-A992-E3F4FE25BCF5}">
      <dsp:nvSpPr>
        <dsp:cNvPr id="0" name=""/>
        <dsp:cNvSpPr/>
      </dsp:nvSpPr>
      <dsp:spPr>
        <a:xfrm>
          <a:off x="495190" y="4461505"/>
          <a:ext cx="900346" cy="900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81E6-3A62-41CF-88E6-0D10D3B53B23}">
      <dsp:nvSpPr>
        <dsp:cNvPr id="0" name=""/>
        <dsp:cNvSpPr/>
      </dsp:nvSpPr>
      <dsp:spPr>
        <a:xfrm>
          <a:off x="1890727" y="4093182"/>
          <a:ext cx="4544568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Phase 3: Geschäftsmodell anpassen</a:t>
          </a:r>
          <a:endParaRPr lang="en-US" sz="2500" kern="1200"/>
        </a:p>
      </dsp:txBody>
      <dsp:txXfrm>
        <a:off x="1890727" y="4093182"/>
        <a:ext cx="4544568" cy="1636993"/>
      </dsp:txXfrm>
    </dsp:sp>
    <dsp:sp modelId="{8AC36D11-8067-45B9-8F1F-22623BC04994}">
      <dsp:nvSpPr>
        <dsp:cNvPr id="0" name=""/>
        <dsp:cNvSpPr/>
      </dsp:nvSpPr>
      <dsp:spPr>
        <a:xfrm>
          <a:off x="6435295" y="4093182"/>
          <a:ext cx="3663744" cy="163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8" tIns="173248" rIns="173248" bIns="17324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Veränderte Umwelt (Wandel)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Passe die modellierten Geschäftsmodelle an</a:t>
          </a:r>
          <a:endParaRPr lang="en-US" sz="1800" kern="1200"/>
        </a:p>
      </dsp:txBody>
      <dsp:txXfrm>
        <a:off x="6435295" y="4093182"/>
        <a:ext cx="3663744" cy="163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CC88-BF13-44D6-8CAE-48B88CB88529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6389-0FAF-4B2C-816E-8B896A1BFD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71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6389-0FAF-4B2C-816E-8B896A1BFD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11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6389-0FAF-4B2C-816E-8B896A1BFD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66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6389-0FAF-4B2C-816E-8B896A1BFD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26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6389-0FAF-4B2C-816E-8B896A1BFDE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0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59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7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64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53" y="-11855"/>
            <a:ext cx="12837726" cy="9624909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834" y="3366348"/>
            <a:ext cx="8157407" cy="2304823"/>
          </a:xfrm>
        </p:spPr>
        <p:txBody>
          <a:bodyPr anchor="b">
            <a:noAutofit/>
          </a:bodyPr>
          <a:lstStyle>
            <a:lvl1pPr algn="r">
              <a:defRPr sz="756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834" y="5671168"/>
            <a:ext cx="8157407" cy="153565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09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47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3781216"/>
            <a:ext cx="8886801" cy="2557213"/>
          </a:xfrm>
        </p:spPr>
        <p:txBody>
          <a:bodyPr anchor="b"/>
          <a:lstStyle>
            <a:lvl1pPr algn="l">
              <a:defRPr sz="56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1204560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3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1849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1" y="3024825"/>
            <a:ext cx="4323353" cy="5433081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240"/>
            </a:lvl2pPr>
            <a:lvl3pPr>
              <a:defRPr sz="196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886" y="3024827"/>
            <a:ext cx="4323354" cy="5433082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240"/>
            </a:lvl2pPr>
            <a:lvl3pPr>
              <a:defRPr sz="196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5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8" cy="18491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9" y="3025376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39" y="3832145"/>
            <a:ext cx="4326941" cy="4625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296" y="3025376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296" y="3832145"/>
            <a:ext cx="4326941" cy="4625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81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853440"/>
            <a:ext cx="8886800" cy="18491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98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140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2098046"/>
            <a:ext cx="3906255" cy="178985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786" y="720896"/>
            <a:ext cx="4740452" cy="773701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9" y="3887897"/>
            <a:ext cx="3906255" cy="3618229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3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6720840"/>
            <a:ext cx="8886800" cy="793433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3438" y="853440"/>
            <a:ext cx="8886800" cy="53840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8" y="7514273"/>
            <a:ext cx="8886800" cy="943634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32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47650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6258560"/>
            <a:ext cx="8886800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888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0"/>
            <a:ext cx="8501055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41503" y="5085080"/>
            <a:ext cx="7587726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258560"/>
            <a:ext cx="8886801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675796" y="110652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6779" y="404117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472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2704783"/>
            <a:ext cx="8886801" cy="3633644"/>
          </a:xfrm>
        </p:spPr>
        <p:txBody>
          <a:bodyPr anchor="b">
            <a:normAutofit/>
          </a:bodyPr>
          <a:lstStyle>
            <a:lvl1pPr algn="l">
              <a:defRPr sz="616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45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0"/>
            <a:ext cx="8501055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80"/>
            <a:ext cx="8886802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675796" y="110652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6779" y="404117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402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88" y="853440"/>
            <a:ext cx="8878051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80"/>
            <a:ext cx="8886802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accent1"/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45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33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8237" y="853441"/>
            <a:ext cx="1370337" cy="735203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39" y="853441"/>
            <a:ext cx="7273036" cy="735203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01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55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7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01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11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1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55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96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853" y="-11855"/>
            <a:ext cx="12837727" cy="9624909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8" cy="1849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3024827"/>
            <a:ext cx="8886800" cy="543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7361" y="8457909"/>
            <a:ext cx="95778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6DB-A9B9-4FDD-8D4D-C2071BF88F3C}" type="datetimeFigureOut">
              <a:rPr lang="de-DE" smtClean="0"/>
              <a:t>19.05.20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39" y="8457909"/>
            <a:ext cx="647216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2547" y="8457909"/>
            <a:ext cx="71769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accent1"/>
                </a:solidFill>
              </a:defRPr>
            </a:lvl1pPr>
          </a:lstStyle>
          <a:p>
            <a:fld id="{E73D7524-4036-4E4A-BE5E-CFF1B9589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2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640080" rtl="0" eaLnBrk="1" latinLnBrk="0" hangingPunct="1">
        <a:spcBef>
          <a:spcPct val="0"/>
        </a:spcBef>
        <a:buNone/>
        <a:defRPr sz="50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60" indent="-48006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715" y="0"/>
            <a:ext cx="1280160" cy="96012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0533" y="5153978"/>
            <a:ext cx="5001736" cy="444722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1702" y="-11853"/>
            <a:ext cx="3157716" cy="9613053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4766" y="-11853"/>
            <a:ext cx="2717986" cy="9613053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102" y="4267200"/>
            <a:ext cx="3422650" cy="5334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2377" y="-11853"/>
            <a:ext cx="2997042" cy="9613053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1401" y="5025813"/>
            <a:ext cx="1908017" cy="4575387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7101" y="-11853"/>
            <a:ext cx="9634499" cy="9613053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0092" y="1429219"/>
            <a:ext cx="7533979" cy="3989539"/>
          </a:xfrm>
        </p:spPr>
        <p:txBody>
          <a:bodyPr>
            <a:normAutofit/>
          </a:bodyPr>
          <a:lstStyle/>
          <a:p>
            <a:pPr algn="l"/>
            <a:r>
              <a:rPr lang="de-DE" sz="8000" dirty="0">
                <a:solidFill>
                  <a:srgbClr val="FFFFFF"/>
                </a:solidFill>
              </a:rPr>
              <a:t>Future-Business-</a:t>
            </a:r>
            <a:r>
              <a:rPr lang="de-DE" sz="8000" dirty="0" err="1">
                <a:solidFill>
                  <a:srgbClr val="FFFFFF"/>
                </a:solidFill>
              </a:rPr>
              <a:t>Canvas</a:t>
            </a:r>
            <a:endParaRPr lang="de-DE" sz="8000" dirty="0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75509" y="5546923"/>
            <a:ext cx="6417681" cy="1660551"/>
          </a:xfrm>
        </p:spPr>
        <p:txBody>
          <a:bodyPr>
            <a:normAutofit/>
          </a:bodyPr>
          <a:lstStyle/>
          <a:p>
            <a:pPr algn="l"/>
            <a:r>
              <a:rPr lang="de-DE" sz="3200" i="1" dirty="0">
                <a:solidFill>
                  <a:schemeClr val="tx1">
                    <a:alpha val="70000"/>
                  </a:schemeClr>
                </a:solidFill>
              </a:rPr>
              <a:t>Nutze den Future-Business-</a:t>
            </a:r>
            <a:r>
              <a:rPr lang="de-DE" sz="3200" i="1" dirty="0" err="1">
                <a:solidFill>
                  <a:schemeClr val="tx1">
                    <a:alpha val="70000"/>
                  </a:schemeClr>
                </a:solidFill>
              </a:rPr>
              <a:t>Canvas</a:t>
            </a:r>
            <a:r>
              <a:rPr lang="de-DE" sz="3200" i="1" dirty="0">
                <a:solidFill>
                  <a:schemeClr val="tx1">
                    <a:alpha val="70000"/>
                  </a:schemeClr>
                </a:solidFill>
              </a:rPr>
              <a:t> und visualisiere nachhaltig deine Geschäftsideen</a:t>
            </a:r>
          </a:p>
          <a:p>
            <a:pPr algn="l"/>
            <a:endParaRPr lang="de-DE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27075" y="4612709"/>
            <a:ext cx="308924" cy="195761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9A1447-700E-134D-B661-76E097DCEEF4}"/>
              </a:ext>
            </a:extLst>
          </p:cNvPr>
          <p:cNvSpPr txBox="1"/>
          <p:nvPr/>
        </p:nvSpPr>
        <p:spPr>
          <a:xfrm>
            <a:off x="3858304" y="4321310"/>
            <a:ext cx="804227" cy="768585"/>
          </a:xfrm>
          <a:prstGeom prst="rect">
            <a:avLst/>
          </a:prstGeom>
          <a:solidFill>
            <a:srgbClr val="90C325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34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D6DAF4-6D20-C94D-A814-24056434C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  <a:solidFill>
            <a:srgbClr val="8BD5F7"/>
          </a:solidFill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782C20A-D3EE-414D-BBF6-C72B0B4092AD}"/>
              </a:ext>
            </a:extLst>
          </p:cNvPr>
          <p:cNvGrpSpPr/>
          <p:nvPr/>
        </p:nvGrpSpPr>
        <p:grpSpPr>
          <a:xfrm>
            <a:off x="179878" y="1834080"/>
            <a:ext cx="12441844" cy="6959535"/>
            <a:chOff x="179878" y="1834080"/>
            <a:chExt cx="12441844" cy="6959535"/>
          </a:xfrm>
        </p:grpSpPr>
        <p:pic>
          <p:nvPicPr>
            <p:cNvPr id="12" name="Grafik 11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8638A1EB-F890-498B-9FE2-005BBA39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77846" r="1522" b="4763"/>
            <a:stretch/>
          </p:blipFill>
          <p:spPr>
            <a:xfrm>
              <a:off x="8169642" y="7219648"/>
              <a:ext cx="4452080" cy="157396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76D2BF9-A4FE-4231-B935-7255B43E8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17329" r="82787" b="22941"/>
            <a:stretch/>
          </p:blipFill>
          <p:spPr>
            <a:xfrm>
              <a:off x="179878" y="1843790"/>
              <a:ext cx="2023676" cy="540583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65F0B8F-7803-4769-AC81-7B221D3FA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7329" r="72951" b="52283"/>
            <a:stretch/>
          </p:blipFill>
          <p:spPr>
            <a:xfrm>
              <a:off x="1858780" y="1843790"/>
              <a:ext cx="1603948" cy="275022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3CC67E7-F52C-41BE-9554-105880618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3" t="17329" r="60539" b="52283"/>
            <a:stretch/>
          </p:blipFill>
          <p:spPr>
            <a:xfrm>
              <a:off x="3028009" y="1843790"/>
              <a:ext cx="2023676" cy="275022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A1D032B-418B-4DD4-BB7F-87C88DCCB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4" t="42836" r="72248" b="22846"/>
            <a:stretch/>
          </p:blipFill>
          <p:spPr>
            <a:xfrm>
              <a:off x="1528997" y="4152275"/>
              <a:ext cx="2023676" cy="310581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5F82EBE-0153-42CA-9CE3-35FF00C6F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3" t="42836" r="60539" b="22846"/>
            <a:stretch/>
          </p:blipFill>
          <p:spPr>
            <a:xfrm>
              <a:off x="3058716" y="4152276"/>
              <a:ext cx="1992967" cy="3105818"/>
            </a:xfrm>
            <a:prstGeom prst="rect">
              <a:avLst/>
            </a:prstGeom>
          </p:spPr>
        </p:pic>
        <p:pic>
          <p:nvPicPr>
            <p:cNvPr id="23" name="Grafik 2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239FDFB-43F6-4E14-9916-837C3540F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17320" r="34074" b="15589"/>
            <a:stretch/>
          </p:blipFill>
          <p:spPr>
            <a:xfrm>
              <a:off x="4362140" y="1842905"/>
              <a:ext cx="4077322" cy="607190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7224C66-2C20-4B9B-B54A-05E3BEE13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77154" r="32670" b="4892"/>
            <a:stretch/>
          </p:blipFill>
          <p:spPr>
            <a:xfrm>
              <a:off x="4362139" y="7168706"/>
              <a:ext cx="4257206" cy="162490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07C5504-63F1-4DE8-AABD-600DBC001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71822" r="63817" b="5610"/>
            <a:stretch/>
          </p:blipFill>
          <p:spPr>
            <a:xfrm>
              <a:off x="179878" y="6685614"/>
              <a:ext cx="4452080" cy="204243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525DE94-C819-44DE-8F9E-E069A456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7" t="46481" r="1405" b="15590"/>
            <a:stretch/>
          </p:blipFill>
          <p:spPr>
            <a:xfrm>
              <a:off x="10628756" y="4482060"/>
              <a:ext cx="1992966" cy="343274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57AF0B3-B7D3-4CBE-BE36-936568584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6" t="17329" r="1405" b="48788"/>
            <a:stretch/>
          </p:blipFill>
          <p:spPr>
            <a:xfrm>
              <a:off x="10628756" y="1843790"/>
              <a:ext cx="1992966" cy="306648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F522BC7-678A-4914-BA0B-086D6FCBE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1" t="17329" r="14286" b="22940"/>
            <a:stretch/>
          </p:blipFill>
          <p:spPr>
            <a:xfrm>
              <a:off x="9369582" y="1843790"/>
              <a:ext cx="1603218" cy="540583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3B098D9-3B0E-0345-B4E0-B90471A63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17222" r="23893" b="50000"/>
            <a:stretch/>
          </p:blipFill>
          <p:spPr>
            <a:xfrm>
              <a:off x="7749916" y="1834080"/>
              <a:ext cx="1992967" cy="296652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1FE87E1-E001-AB49-9A99-B12FB8391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2" t="42836" r="24010" b="21952"/>
            <a:stretch/>
          </p:blipFill>
          <p:spPr>
            <a:xfrm>
              <a:off x="7734934" y="4152276"/>
              <a:ext cx="1992966" cy="3186740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45D456C8-3EBD-624D-9893-0550A27E9E5B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158126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D6DAF4-6D20-C94D-A814-24056434C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  <a:solidFill>
            <a:srgbClr val="8BD5F7"/>
          </a:solidFill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782C20A-D3EE-414D-BBF6-C72B0B4092AD}"/>
              </a:ext>
            </a:extLst>
          </p:cNvPr>
          <p:cNvGrpSpPr/>
          <p:nvPr/>
        </p:nvGrpSpPr>
        <p:grpSpPr>
          <a:xfrm>
            <a:off x="179878" y="1834080"/>
            <a:ext cx="12441844" cy="6959535"/>
            <a:chOff x="179878" y="1834080"/>
            <a:chExt cx="12441844" cy="6959535"/>
          </a:xfrm>
        </p:grpSpPr>
        <p:pic>
          <p:nvPicPr>
            <p:cNvPr id="12" name="Grafik 11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8638A1EB-F890-498B-9FE2-005BBA39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77846" r="1522" b="4763"/>
            <a:stretch/>
          </p:blipFill>
          <p:spPr>
            <a:xfrm>
              <a:off x="8169642" y="7219648"/>
              <a:ext cx="4452080" cy="157396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76D2BF9-A4FE-4231-B935-7255B43E8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17329" r="82787" b="22941"/>
            <a:stretch/>
          </p:blipFill>
          <p:spPr>
            <a:xfrm>
              <a:off x="179878" y="1843790"/>
              <a:ext cx="2023676" cy="540583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65F0B8F-7803-4769-AC81-7B221D3FA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7329" r="72951" b="52283"/>
            <a:stretch/>
          </p:blipFill>
          <p:spPr>
            <a:xfrm>
              <a:off x="1858780" y="1843790"/>
              <a:ext cx="1603948" cy="275022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3CC67E7-F52C-41BE-9554-105880618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3" t="17329" r="60539" b="52283"/>
            <a:stretch/>
          </p:blipFill>
          <p:spPr>
            <a:xfrm>
              <a:off x="3028009" y="1843790"/>
              <a:ext cx="2023676" cy="275022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A1D032B-418B-4DD4-BB7F-87C88DCCB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4" t="42836" r="72248" b="22846"/>
            <a:stretch/>
          </p:blipFill>
          <p:spPr>
            <a:xfrm>
              <a:off x="1528997" y="4152275"/>
              <a:ext cx="2023676" cy="310581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5F82EBE-0153-42CA-9CE3-35FF00C6F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3" t="42836" r="60539" b="22846"/>
            <a:stretch/>
          </p:blipFill>
          <p:spPr>
            <a:xfrm>
              <a:off x="3058716" y="4152276"/>
              <a:ext cx="1992967" cy="3105818"/>
            </a:xfrm>
            <a:prstGeom prst="rect">
              <a:avLst/>
            </a:prstGeom>
          </p:spPr>
        </p:pic>
        <p:pic>
          <p:nvPicPr>
            <p:cNvPr id="23" name="Grafik 2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239FDFB-43F6-4E14-9916-837C3540F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17320" r="34074" b="15589"/>
            <a:stretch/>
          </p:blipFill>
          <p:spPr>
            <a:xfrm>
              <a:off x="4362140" y="1842905"/>
              <a:ext cx="4077322" cy="607190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7224C66-2C20-4B9B-B54A-05E3BEE13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77154" r="32670" b="4892"/>
            <a:stretch/>
          </p:blipFill>
          <p:spPr>
            <a:xfrm>
              <a:off x="4362139" y="7168706"/>
              <a:ext cx="4257206" cy="162490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07C5504-63F1-4DE8-AABD-600DBC001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71822" r="63817" b="5610"/>
            <a:stretch/>
          </p:blipFill>
          <p:spPr>
            <a:xfrm>
              <a:off x="179878" y="6685614"/>
              <a:ext cx="4452080" cy="204243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525DE94-C819-44DE-8F9E-E069A456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7" t="46481" r="1405" b="15590"/>
            <a:stretch/>
          </p:blipFill>
          <p:spPr>
            <a:xfrm>
              <a:off x="10628756" y="4482060"/>
              <a:ext cx="1992966" cy="343274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57AF0B3-B7D3-4CBE-BE36-936568584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6" t="17329" r="1405" b="48788"/>
            <a:stretch/>
          </p:blipFill>
          <p:spPr>
            <a:xfrm>
              <a:off x="10628756" y="1843790"/>
              <a:ext cx="1992966" cy="306648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F522BC7-678A-4914-BA0B-086D6FCBE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1" t="17329" r="14286" b="22940"/>
            <a:stretch/>
          </p:blipFill>
          <p:spPr>
            <a:xfrm>
              <a:off x="9369582" y="1843790"/>
              <a:ext cx="1603218" cy="540583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3B098D9-3B0E-0345-B4E0-B90471A63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17222" r="23893" b="50000"/>
            <a:stretch/>
          </p:blipFill>
          <p:spPr>
            <a:xfrm>
              <a:off x="7749916" y="1834080"/>
              <a:ext cx="1992967" cy="296652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1FE87E1-E001-AB49-9A99-B12FB8391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2" t="42836" r="24010" b="21952"/>
            <a:stretch/>
          </p:blipFill>
          <p:spPr>
            <a:xfrm>
              <a:off x="7734934" y="4152276"/>
              <a:ext cx="1992966" cy="3186740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45D456C8-3EBD-624D-9893-0550A27E9E5B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65CFA53-267C-A947-9F84-12E6A2F2055D}"/>
              </a:ext>
            </a:extLst>
          </p:cNvPr>
          <p:cNvSpPr/>
          <p:nvPr/>
        </p:nvSpPr>
        <p:spPr>
          <a:xfrm>
            <a:off x="3531799" y="2422845"/>
            <a:ext cx="1321991" cy="84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Hersteller: 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Stellen das Garn aus recyceltem Material her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342B734-53E0-C342-8371-E7774515FF16}"/>
              </a:ext>
            </a:extLst>
          </p:cNvPr>
          <p:cNvSpPr/>
          <p:nvPr/>
        </p:nvSpPr>
        <p:spPr>
          <a:xfrm>
            <a:off x="3531335" y="3265197"/>
            <a:ext cx="1322455" cy="720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Lebenshilfe: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Verpacken und etikettieren die Kleidung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060905E-84F9-7B41-A832-58A205C47DD6}"/>
              </a:ext>
            </a:extLst>
          </p:cNvPr>
          <p:cNvSpPr/>
          <p:nvPr/>
        </p:nvSpPr>
        <p:spPr>
          <a:xfrm>
            <a:off x="3535047" y="3985430"/>
            <a:ext cx="1318743" cy="497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Nähereien: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Herstellung in Deutschland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A97E85E-D33D-F74F-86ED-66CD22DA586A}"/>
              </a:ext>
            </a:extLst>
          </p:cNvPr>
          <p:cNvSpPr/>
          <p:nvPr/>
        </p:nvSpPr>
        <p:spPr>
          <a:xfrm>
            <a:off x="7844262" y="2226497"/>
            <a:ext cx="1404667" cy="614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Vereine: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Bsp. Trikots für Fußballverein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66EFCD2-8F6B-BC4F-BBEA-9FCED031E8E9}"/>
              </a:ext>
            </a:extLst>
          </p:cNvPr>
          <p:cNvSpPr/>
          <p:nvPr/>
        </p:nvSpPr>
        <p:spPr>
          <a:xfrm>
            <a:off x="7844262" y="2840955"/>
            <a:ext cx="1404667" cy="779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Unternehmen: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Kleidung für das Betriebssport-team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7D45B6B-C772-9F42-9734-B90A54899B5D}"/>
              </a:ext>
            </a:extLst>
          </p:cNvPr>
          <p:cNvSpPr/>
          <p:nvPr/>
        </p:nvSpPr>
        <p:spPr>
          <a:xfrm>
            <a:off x="7842058" y="3620099"/>
            <a:ext cx="1404667" cy="614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Sportler: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Sportbegeisterte Leute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DA906D3-324A-3A4B-A42E-803857A7F6B9}"/>
              </a:ext>
            </a:extLst>
          </p:cNvPr>
          <p:cNvSpPr/>
          <p:nvPr/>
        </p:nvSpPr>
        <p:spPr>
          <a:xfrm>
            <a:off x="11157510" y="2510277"/>
            <a:ext cx="1283603" cy="9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Arbeitsplätze: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Schafft Arbeitsplätze in Deutschland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260187A-AACD-8544-AA70-31F53C89E72E}"/>
              </a:ext>
            </a:extLst>
          </p:cNvPr>
          <p:cNvSpPr/>
          <p:nvPr/>
        </p:nvSpPr>
        <p:spPr>
          <a:xfrm>
            <a:off x="11157511" y="3426946"/>
            <a:ext cx="1283602" cy="9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Selbstbest. Leben: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Für Menschen mit geistiger Behinderung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EF2C7DF-A70A-554D-A4DF-634A04240398}"/>
              </a:ext>
            </a:extLst>
          </p:cNvPr>
          <p:cNvSpPr/>
          <p:nvPr/>
        </p:nvSpPr>
        <p:spPr>
          <a:xfrm>
            <a:off x="7857781" y="4988608"/>
            <a:ext cx="1404667" cy="714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Pop-Up-Store: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Ermöglicht anprobieren der Sportkleidung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3179D8C-D0AF-974C-9214-E4A941B5AD8D}"/>
              </a:ext>
            </a:extLst>
          </p:cNvPr>
          <p:cNvSpPr/>
          <p:nvPr/>
        </p:nvSpPr>
        <p:spPr>
          <a:xfrm>
            <a:off x="7857644" y="5690898"/>
            <a:ext cx="1412159" cy="513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Mundpropaganda: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Kunde empfiehlt uns weiter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A553EB3-4780-554F-8E8D-55323B1CAFBE}"/>
              </a:ext>
            </a:extLst>
          </p:cNvPr>
          <p:cNvSpPr/>
          <p:nvPr/>
        </p:nvSpPr>
        <p:spPr>
          <a:xfrm>
            <a:off x="7857644" y="6194793"/>
            <a:ext cx="1404804" cy="567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tx1"/>
                </a:solidFill>
              </a:rPr>
              <a:t>Influencer</a:t>
            </a:r>
            <a:r>
              <a:rPr lang="de-DE" sz="1100" dirty="0">
                <a:solidFill>
                  <a:schemeClr val="tx1"/>
                </a:solidFill>
              </a:rPr>
              <a:t> im  Sportbereich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16137E3-04FA-C248-93B0-E0E93C87DF0F}"/>
              </a:ext>
            </a:extLst>
          </p:cNvPr>
          <p:cNvSpPr/>
          <p:nvPr/>
        </p:nvSpPr>
        <p:spPr>
          <a:xfrm>
            <a:off x="9487012" y="2313826"/>
            <a:ext cx="1397616" cy="731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NGOs: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Fischt Müll aus den Meeren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35C5380-558A-6A4C-AF13-DE27EE3D6E96}"/>
              </a:ext>
            </a:extLst>
          </p:cNvPr>
          <p:cNvSpPr/>
          <p:nvPr/>
        </p:nvSpPr>
        <p:spPr>
          <a:xfrm>
            <a:off x="9487012" y="3024812"/>
            <a:ext cx="1397616" cy="731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IHK:</a:t>
            </a:r>
          </a:p>
          <a:p>
            <a:pPr algn="ctr"/>
            <a:r>
              <a:rPr lang="de-DE" sz="1100" dirty="0" err="1">
                <a:solidFill>
                  <a:schemeClr val="tx1"/>
                </a:solidFill>
              </a:rPr>
              <a:t>Branchenübergrei</a:t>
            </a:r>
            <a:r>
              <a:rPr lang="de-DE" sz="1100" dirty="0">
                <a:solidFill>
                  <a:schemeClr val="tx1"/>
                </a:solidFill>
              </a:rPr>
              <a:t>-fender Verband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603CA28-E537-6845-9DC1-76DE3162CDF3}"/>
              </a:ext>
            </a:extLst>
          </p:cNvPr>
          <p:cNvSpPr/>
          <p:nvPr/>
        </p:nvSpPr>
        <p:spPr>
          <a:xfrm>
            <a:off x="9485563" y="3752111"/>
            <a:ext cx="1397616" cy="731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Gläubiger: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Investieren in das Unternehmen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F5596D4-E787-0B40-B4B2-0BFCA46E67A0}"/>
              </a:ext>
            </a:extLst>
          </p:cNvPr>
          <p:cNvSpPr/>
          <p:nvPr/>
        </p:nvSpPr>
        <p:spPr>
          <a:xfrm>
            <a:off x="9485563" y="4446454"/>
            <a:ext cx="1397616" cy="731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Mitarbeiter: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Die für das Unternehmen arbeiten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DB9832C-DF99-0E43-AA56-137519AE4552}"/>
              </a:ext>
            </a:extLst>
          </p:cNvPr>
          <p:cNvSpPr/>
          <p:nvPr/>
        </p:nvSpPr>
        <p:spPr>
          <a:xfrm>
            <a:off x="5447502" y="2503358"/>
            <a:ext cx="1788127" cy="1226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Trainingsequipment aus biologischen Stoffen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B54AC99-61D8-1444-AFB8-109480830055}"/>
              </a:ext>
            </a:extLst>
          </p:cNvPr>
          <p:cNvSpPr/>
          <p:nvPr/>
        </p:nvSpPr>
        <p:spPr>
          <a:xfrm>
            <a:off x="5447502" y="3729495"/>
            <a:ext cx="1788127" cy="1226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Fair und nachhaltig produzierte Kleidung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2AF1DEA-BB1D-CD4D-AB58-4ED0B496B269}"/>
              </a:ext>
            </a:extLst>
          </p:cNvPr>
          <p:cNvSpPr/>
          <p:nvPr/>
        </p:nvSpPr>
        <p:spPr>
          <a:xfrm>
            <a:off x="1976345" y="2600723"/>
            <a:ext cx="1316764" cy="726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Alte Netze: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Aus dem Meer gefischter Abfall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DE2E61C6-124A-4643-8BAB-260843709123}"/>
              </a:ext>
            </a:extLst>
          </p:cNvPr>
          <p:cNvSpPr/>
          <p:nvPr/>
        </p:nvSpPr>
        <p:spPr>
          <a:xfrm>
            <a:off x="1985862" y="3326944"/>
            <a:ext cx="1307247" cy="81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Garn aus Plastikmüll und Fischernetzen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C8836EE8-70D6-6D4F-A33A-44C6AAE91C2B}"/>
              </a:ext>
            </a:extLst>
          </p:cNvPr>
          <p:cNvSpPr/>
          <p:nvPr/>
        </p:nvSpPr>
        <p:spPr>
          <a:xfrm>
            <a:off x="3506975" y="5243732"/>
            <a:ext cx="1418186" cy="670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MarkenG: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Sichert die eingetragene Marke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665E3CC-5182-BE48-8D7A-0BBA1E9D4F46}"/>
              </a:ext>
            </a:extLst>
          </p:cNvPr>
          <p:cNvSpPr/>
          <p:nvPr/>
        </p:nvSpPr>
        <p:spPr>
          <a:xfrm>
            <a:off x="3506971" y="5913289"/>
            <a:ext cx="1418186" cy="670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tx1"/>
                </a:solidFill>
              </a:rPr>
              <a:t>TextilKennzG</a:t>
            </a:r>
            <a:r>
              <a:rPr lang="de-DE" sz="1100" dirty="0">
                <a:solidFill>
                  <a:schemeClr val="tx1"/>
                </a:solidFill>
              </a:rPr>
              <a:t>: Schreibt vor wie Textilien zu deklarieren sind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0575CFA-7DDD-D64E-A4C8-2FDCCB2DB162}"/>
              </a:ext>
            </a:extLst>
          </p:cNvPr>
          <p:cNvSpPr/>
          <p:nvPr/>
        </p:nvSpPr>
        <p:spPr>
          <a:xfrm>
            <a:off x="3501637" y="6582981"/>
            <a:ext cx="1418186" cy="544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ArbSchG: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Schutz der Arbeitnehmer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2810A15-7E25-4F4D-8A63-662649BB0D7E}"/>
              </a:ext>
            </a:extLst>
          </p:cNvPr>
          <p:cNvSpPr/>
          <p:nvPr/>
        </p:nvSpPr>
        <p:spPr>
          <a:xfrm>
            <a:off x="1985866" y="5212920"/>
            <a:ext cx="1307247" cy="509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Design: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Entwerfen der Kleidung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CDC2B801-AFA0-B842-B5B4-00F7019C1D11}"/>
              </a:ext>
            </a:extLst>
          </p:cNvPr>
          <p:cNvSpPr/>
          <p:nvPr/>
        </p:nvSpPr>
        <p:spPr>
          <a:xfrm>
            <a:off x="1985864" y="5722259"/>
            <a:ext cx="1307247" cy="509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Herstellung: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Nähen der Kleidung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808790C-E5B3-5A4F-86B2-63B7F289D44B}"/>
              </a:ext>
            </a:extLst>
          </p:cNvPr>
          <p:cNvSpPr/>
          <p:nvPr/>
        </p:nvSpPr>
        <p:spPr>
          <a:xfrm>
            <a:off x="1985862" y="6206797"/>
            <a:ext cx="1307247" cy="920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Marketing: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Ware bewerben und Markenimage aufbauen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B567D34-17F4-9341-A001-2C3106C2943E}"/>
              </a:ext>
            </a:extLst>
          </p:cNvPr>
          <p:cNvSpPr/>
          <p:nvPr/>
        </p:nvSpPr>
        <p:spPr>
          <a:xfrm>
            <a:off x="400247" y="2560455"/>
            <a:ext cx="1307131" cy="80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CO2 Reduktion: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Durch kurze Transportwege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40CD4727-BE29-6C42-A78D-EC5A53A42ECC}"/>
              </a:ext>
            </a:extLst>
          </p:cNvPr>
          <p:cNvSpPr/>
          <p:nvPr/>
        </p:nvSpPr>
        <p:spPr>
          <a:xfrm>
            <a:off x="400247" y="3267323"/>
            <a:ext cx="1307131" cy="80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Saubere Meere: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Säuberung der Weltmeere von Müll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1BFB2FC-2882-8741-B981-1782F4FAAEC8}"/>
              </a:ext>
            </a:extLst>
          </p:cNvPr>
          <p:cNvSpPr/>
          <p:nvPr/>
        </p:nvSpPr>
        <p:spPr>
          <a:xfrm>
            <a:off x="348488" y="7461361"/>
            <a:ext cx="1307247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Zukauf von Garn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ABBC0C2C-A8FD-1944-8E90-FC30C5E5669F}"/>
              </a:ext>
            </a:extLst>
          </p:cNvPr>
          <p:cNvSpPr/>
          <p:nvPr/>
        </p:nvSpPr>
        <p:spPr>
          <a:xfrm>
            <a:off x="1653822" y="7461361"/>
            <a:ext cx="1307247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Mietkosten für das Büro und Läden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02191B23-C1FC-1C4E-BD34-FA767C100579}"/>
              </a:ext>
            </a:extLst>
          </p:cNvPr>
          <p:cNvSpPr/>
          <p:nvPr/>
        </p:nvSpPr>
        <p:spPr>
          <a:xfrm>
            <a:off x="2974839" y="7461361"/>
            <a:ext cx="1307247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Lohnkosten für Angestellt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90CA5BA-8670-3E48-8D7E-9EEC9F7B1806}"/>
              </a:ext>
            </a:extLst>
          </p:cNvPr>
          <p:cNvSpPr/>
          <p:nvPr/>
        </p:nvSpPr>
        <p:spPr>
          <a:xfrm>
            <a:off x="9325335" y="7426229"/>
            <a:ext cx="2520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Verkauf der Kleidung und Sportequipment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643351D-C81B-0D4A-BF0E-78BF6BE25E99}"/>
              </a:ext>
            </a:extLst>
          </p:cNvPr>
          <p:cNvSpPr/>
          <p:nvPr/>
        </p:nvSpPr>
        <p:spPr>
          <a:xfrm>
            <a:off x="11154817" y="5076876"/>
            <a:ext cx="1256334" cy="55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Prestige: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Tragen von „nicht Massenware“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5608A355-E8B8-AA4C-9CBE-A92D8F66DE34}"/>
              </a:ext>
            </a:extLst>
          </p:cNvPr>
          <p:cNvSpPr/>
          <p:nvPr/>
        </p:nvSpPr>
        <p:spPr>
          <a:xfrm>
            <a:off x="11154817" y="5640018"/>
            <a:ext cx="1256334" cy="786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Gutes Tun: 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Gute Tat durch nachhaltiges Kaufverhalten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5E5D4C47-EB9C-2946-AF31-454A1C60C3FA}"/>
              </a:ext>
            </a:extLst>
          </p:cNvPr>
          <p:cNvSpPr/>
          <p:nvPr/>
        </p:nvSpPr>
        <p:spPr>
          <a:xfrm>
            <a:off x="11154817" y="6422643"/>
            <a:ext cx="1256334" cy="704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Soz. Zugehörigkeit: Teil einer Community zu sein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3F8329B-84C7-F045-AC46-57E9C2EA835E}"/>
              </a:ext>
            </a:extLst>
          </p:cNvPr>
          <p:cNvSpPr/>
          <p:nvPr/>
        </p:nvSpPr>
        <p:spPr>
          <a:xfrm>
            <a:off x="5111479" y="7461361"/>
            <a:ext cx="2520000" cy="612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Umweltschutz: Weltmeere von Plastik zu befreien und Verschmutzung verringern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D5564E-B6B4-684F-8FE9-D37945799327}"/>
              </a:ext>
            </a:extLst>
          </p:cNvPr>
          <p:cNvSpPr/>
          <p:nvPr/>
        </p:nvSpPr>
        <p:spPr>
          <a:xfrm>
            <a:off x="409959" y="4069873"/>
            <a:ext cx="1307131" cy="80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Regenerative Energien: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Bau von Wind- und Solarparks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9577C0B2-428E-6948-ADEA-D2F9DE81A659}"/>
              </a:ext>
            </a:extLst>
          </p:cNvPr>
          <p:cNvSpPr/>
          <p:nvPr/>
        </p:nvSpPr>
        <p:spPr>
          <a:xfrm>
            <a:off x="-344774" y="1842905"/>
            <a:ext cx="13671030" cy="695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40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rafik 10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0E6748-CFAD-4025-8817-7BE03E44D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0260389" y="6975678"/>
            <a:ext cx="612337" cy="436185"/>
          </a:xfrm>
          <a:prstGeom prst="rect">
            <a:avLst/>
          </a:prstGeom>
        </p:spPr>
      </p:pic>
      <p:pic>
        <p:nvPicPr>
          <p:cNvPr id="106" name="Grafik 10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1D6C43E-7D7F-4098-8371-DC5B04CCF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0260390" y="3052235"/>
            <a:ext cx="612337" cy="43618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1/4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681647" y="2015673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Unternehmen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Unternehmen im </a:t>
              </a:r>
              <a:r>
                <a:rPr lang="de-DE" sz="1800" dirty="0" err="1">
                  <a:solidFill>
                    <a:schemeClr val="tx1"/>
                  </a:solidFill>
                </a:rPr>
                <a:t>Ostalbkreis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681647" y="3964329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Projektteam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Ideengeber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681647" y="5912985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Gläubiger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Investieren in das Unternehmen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681647" y="7861641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Vereine</a:t>
              </a:r>
              <a:endParaRPr lang="de-DE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 Vereine im </a:t>
              </a:r>
              <a:r>
                <a:rPr lang="de-DE" sz="1800" dirty="0" err="1">
                  <a:solidFill>
                    <a:schemeClr val="tx1"/>
                  </a:solidFill>
                </a:rPr>
                <a:t>Ostalbkeis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911706" y="2015673"/>
            <a:ext cx="2520000" cy="1012666"/>
            <a:chOff x="3775181" y="1584484"/>
            <a:chExt cx="2520000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Zusammenhalt</a:t>
              </a:r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Gesellschaft rückt wieder näher zusammen </a:t>
              </a:r>
            </a:p>
          </p:txBody>
        </p:sp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F6FD93D-2004-4EF3-B3DD-2115289676A3}"/>
              </a:ext>
            </a:extLst>
          </p:cNvPr>
          <p:cNvGrpSpPr/>
          <p:nvPr/>
        </p:nvGrpSpPr>
        <p:grpSpPr>
          <a:xfrm>
            <a:off x="867586" y="3964329"/>
            <a:ext cx="2520000" cy="1012666"/>
            <a:chOff x="3775181" y="1584484"/>
            <a:chExt cx="2520000" cy="1012666"/>
          </a:xfrm>
        </p:grpSpPr>
        <p:sp>
          <p:nvSpPr>
            <p:cNvPr id="309" name="Textfeld 308">
              <a:extLst>
                <a:ext uri="{FF2B5EF4-FFF2-40B4-BE49-F238E27FC236}">
                  <a16:creationId xmlns:a16="http://schemas.microsoft.com/office/drawing/2014/main" id="{96B1EEB0-779E-4409-8366-BF3C84C9DD7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Lokalität</a:t>
              </a:r>
            </a:p>
          </p:txBody>
        </p:sp>
        <p:sp>
          <p:nvSpPr>
            <p:cNvPr id="310" name="Textfeld 309">
              <a:extLst>
                <a:ext uri="{FF2B5EF4-FFF2-40B4-BE49-F238E27FC236}">
                  <a16:creationId xmlns:a16="http://schemas.microsoft.com/office/drawing/2014/main" id="{0309398A-0608-4952-97E7-662A55F365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A23EC8D9-A887-4411-9A20-C6E8149F0D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Wird gestärkt </a:t>
              </a:r>
            </a:p>
          </p:txBody>
        </p: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F2DCD01-1A4E-4FCB-BE22-CC985A4400AE}"/>
              </a:ext>
            </a:extLst>
          </p:cNvPr>
          <p:cNvGrpSpPr/>
          <p:nvPr/>
        </p:nvGrpSpPr>
        <p:grpSpPr>
          <a:xfrm>
            <a:off x="867586" y="5912985"/>
            <a:ext cx="2520000" cy="1012666"/>
            <a:chOff x="3775181" y="1584484"/>
            <a:chExt cx="2520000" cy="1012666"/>
          </a:xfrm>
        </p:grpSpPr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79A3B877-00DA-45D8-BFF6-C844AD3317B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Kaufkraft</a:t>
              </a:r>
            </a:p>
          </p:txBody>
        </p:sp>
        <p:sp>
          <p:nvSpPr>
            <p:cNvPr id="304" name="Textfeld 303">
              <a:extLst>
                <a:ext uri="{FF2B5EF4-FFF2-40B4-BE49-F238E27FC236}">
                  <a16:creationId xmlns:a16="http://schemas.microsoft.com/office/drawing/2014/main" id="{598C0E3A-017D-4B8A-90A6-1EDA8E5FD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92EAEAA3-BE66-47EB-B42B-5B2C151F00A8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Die Kaufkraft der Umgebung wird angeregt</a:t>
              </a:r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2E9B019-D585-45A6-AAB1-14754C3F8D77}"/>
              </a:ext>
            </a:extLst>
          </p:cNvPr>
          <p:cNvGrpSpPr/>
          <p:nvPr/>
        </p:nvGrpSpPr>
        <p:grpSpPr>
          <a:xfrm>
            <a:off x="6495708" y="2015673"/>
            <a:ext cx="2520000" cy="1012666"/>
            <a:chOff x="3775181" y="1584484"/>
            <a:chExt cx="2520000" cy="1012666"/>
          </a:xfrm>
        </p:grpSpPr>
        <p:sp>
          <p:nvSpPr>
            <p:cNvPr id="333" name="Textfeld 332">
              <a:extLst>
                <a:ext uri="{FF2B5EF4-FFF2-40B4-BE49-F238E27FC236}">
                  <a16:creationId xmlns:a16="http://schemas.microsoft.com/office/drawing/2014/main" id="{3BA86CFB-3EC4-49A5-B1A3-49C6C2E1608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CO2 Reduktion</a:t>
              </a:r>
            </a:p>
          </p:txBody>
        </p:sp>
        <p:sp>
          <p:nvSpPr>
            <p:cNvPr id="334" name="Textfeld 333">
              <a:extLst>
                <a:ext uri="{FF2B5EF4-FFF2-40B4-BE49-F238E27FC236}">
                  <a16:creationId xmlns:a16="http://schemas.microsoft.com/office/drawing/2014/main" id="{A5D0CF97-9A43-4CC8-96EF-EFB8A97815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4535233F-A794-4CB9-995D-761EB6A96A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Durch kurze Wege</a:t>
              </a:r>
            </a:p>
          </p:txBody>
        </p:sp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ABB45920-4B69-4928-BA37-09333A248685}"/>
              </a:ext>
            </a:extLst>
          </p:cNvPr>
          <p:cNvGrpSpPr/>
          <p:nvPr/>
        </p:nvGrpSpPr>
        <p:grpSpPr>
          <a:xfrm>
            <a:off x="6495708" y="3964329"/>
            <a:ext cx="2520000" cy="1012666"/>
            <a:chOff x="3775181" y="1584484"/>
            <a:chExt cx="2520000" cy="1012666"/>
          </a:xfrm>
        </p:grpSpPr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0105F244-9037-4271-A689-14790589C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Abholzung</a:t>
              </a:r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EF993E7E-C2DB-4438-A6B6-C8E81B2536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02756F56-A1B6-4C6A-ACB4-29E6E29AA2F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Von Regenwaldflächen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B8C0AF4C-6A18-4FE8-9EC8-38AB387956FB}"/>
              </a:ext>
            </a:extLst>
          </p:cNvPr>
          <p:cNvGrpSpPr/>
          <p:nvPr/>
        </p:nvGrpSpPr>
        <p:grpSpPr>
          <a:xfrm>
            <a:off x="6495708" y="5912985"/>
            <a:ext cx="2520000" cy="1012666"/>
            <a:chOff x="3775181" y="1584484"/>
            <a:chExt cx="2520000" cy="1012666"/>
          </a:xfrm>
        </p:grpSpPr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CFE01333-C76C-417C-A340-14BD01F1B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600" b="1" dirty="0"/>
                <a:t>Wasserverschmutzung</a:t>
              </a:r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593A41BB-9CF3-4E6E-B462-DC5F5EA8E2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F273BF1F-B311-40F1-849A-F70CB468138F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Durch Tenside</a:t>
              </a:r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AD6A36E-46F4-4C7E-862A-CEB221AAABBD}"/>
              </a:ext>
            </a:extLst>
          </p:cNvPr>
          <p:cNvGrpSpPr/>
          <p:nvPr/>
        </p:nvGrpSpPr>
        <p:grpSpPr>
          <a:xfrm>
            <a:off x="9309768" y="2015673"/>
            <a:ext cx="2520000" cy="1012666"/>
            <a:chOff x="3775181" y="1584484"/>
            <a:chExt cx="2520000" cy="1012666"/>
          </a:xfrm>
        </p:grpSpPr>
        <p:sp>
          <p:nvSpPr>
            <p:cNvPr id="354" name="Textfeld 353">
              <a:extLst>
                <a:ext uri="{FF2B5EF4-FFF2-40B4-BE49-F238E27FC236}">
                  <a16:creationId xmlns:a16="http://schemas.microsoft.com/office/drawing/2014/main" id="{A15A3FDB-493B-4074-800F-5C48FC05C5D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Handwerker </a:t>
              </a:r>
            </a:p>
          </p:txBody>
        </p:sp>
        <p:sp>
          <p:nvSpPr>
            <p:cNvPr id="355" name="Textfeld 354">
              <a:extLst>
                <a:ext uri="{FF2B5EF4-FFF2-40B4-BE49-F238E27FC236}">
                  <a16:creationId xmlns:a16="http://schemas.microsoft.com/office/drawing/2014/main" id="{0D9319BE-6064-46CA-A5A7-3170B267E4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0D444EA6-9F40-4D42-B220-BE6810D97D49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Für Reparaturen</a:t>
              </a:r>
            </a:p>
          </p:txBody>
        </p:sp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5505CD95-6C72-4542-AE3D-3083EC22E655}"/>
              </a:ext>
            </a:extLst>
          </p:cNvPr>
          <p:cNvGrpSpPr/>
          <p:nvPr/>
        </p:nvGrpSpPr>
        <p:grpSpPr>
          <a:xfrm>
            <a:off x="9309768" y="3964329"/>
            <a:ext cx="2520000" cy="1012666"/>
            <a:chOff x="3775181" y="1584484"/>
            <a:chExt cx="2520000" cy="1012666"/>
          </a:xfrm>
        </p:grpSpPr>
        <p:sp>
          <p:nvSpPr>
            <p:cNvPr id="351" name="Textfeld 350">
              <a:extLst>
                <a:ext uri="{FF2B5EF4-FFF2-40B4-BE49-F238E27FC236}">
                  <a16:creationId xmlns:a16="http://schemas.microsoft.com/office/drawing/2014/main" id="{23282483-1F13-4D61-A552-917B3B0728B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Programmierer</a:t>
              </a:r>
            </a:p>
          </p:txBody>
        </p: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70182A20-1563-4A92-A351-F11FB8F76F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7FFE93CC-16C1-4083-9872-5A164BCD606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Erstellung der Website</a:t>
              </a:r>
            </a:p>
          </p:txBody>
        </p:sp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42FA4ED6-24B8-41EA-A8AC-9CD4C43E25C7}"/>
              </a:ext>
            </a:extLst>
          </p:cNvPr>
          <p:cNvGrpSpPr/>
          <p:nvPr/>
        </p:nvGrpSpPr>
        <p:grpSpPr>
          <a:xfrm>
            <a:off x="9309768" y="5912985"/>
            <a:ext cx="2520000" cy="1012666"/>
            <a:chOff x="3775181" y="1584484"/>
            <a:chExt cx="2520000" cy="1012666"/>
          </a:xfrm>
        </p:grpSpPr>
        <p:sp>
          <p:nvSpPr>
            <p:cNvPr id="348" name="Textfeld 347">
              <a:extLst>
                <a:ext uri="{FF2B5EF4-FFF2-40B4-BE49-F238E27FC236}">
                  <a16:creationId xmlns:a16="http://schemas.microsoft.com/office/drawing/2014/main" id="{E19ECD01-51DD-4485-B38E-3E44AC585D23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Reinigungsfirma</a:t>
              </a:r>
            </a:p>
          </p:txBody>
        </p:sp>
        <p:sp>
          <p:nvSpPr>
            <p:cNvPr id="349" name="Textfeld 348">
              <a:extLst>
                <a:ext uri="{FF2B5EF4-FFF2-40B4-BE49-F238E27FC236}">
                  <a16:creationId xmlns:a16="http://schemas.microsoft.com/office/drawing/2014/main" id="{83ECD5F8-0CFA-44CE-84C5-E367AC60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8D48FC81-DC4C-4EE9-ADD8-31E1292E9DC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Zum Reinigen der Haushalte</a:t>
              </a:r>
            </a:p>
          </p:txBody>
        </p:sp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BBB062C5-A617-41D6-838F-DDFB268F18A7}"/>
              </a:ext>
            </a:extLst>
          </p:cNvPr>
          <p:cNvGrpSpPr/>
          <p:nvPr/>
        </p:nvGrpSpPr>
        <p:grpSpPr>
          <a:xfrm>
            <a:off x="9309768" y="7861641"/>
            <a:ext cx="2520000" cy="1012666"/>
            <a:chOff x="3775181" y="1584484"/>
            <a:chExt cx="2520000" cy="1012666"/>
          </a:xfrm>
        </p:grpSpPr>
        <p:sp>
          <p:nvSpPr>
            <p:cNvPr id="345" name="Textfeld 344">
              <a:extLst>
                <a:ext uri="{FF2B5EF4-FFF2-40B4-BE49-F238E27FC236}">
                  <a16:creationId xmlns:a16="http://schemas.microsoft.com/office/drawing/2014/main" id="{8D7412C8-A3BB-4775-A719-46AE64AC3C1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Investoren</a:t>
              </a:r>
            </a:p>
          </p:txBody>
        </p:sp>
        <p:sp>
          <p:nvSpPr>
            <p:cNvPr id="346" name="Textfeld 345">
              <a:extLst>
                <a:ext uri="{FF2B5EF4-FFF2-40B4-BE49-F238E27FC236}">
                  <a16:creationId xmlns:a16="http://schemas.microsoft.com/office/drawing/2014/main" id="{F7CC2E64-9DA5-40D8-9BC3-DBC30F7C94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A6471958-BD3F-4EF2-9E66-8512F2EBCA7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Startkapitalgeber</a:t>
              </a:r>
            </a:p>
          </p:txBody>
        </p:sp>
      </p:grpSp>
      <p:sp>
        <p:nvSpPr>
          <p:cNvPr id="71" name="Titel 1">
            <a:extLst>
              <a:ext uri="{FF2B5EF4-FFF2-40B4-BE49-F238E27FC236}">
                <a16:creationId xmlns:a16="http://schemas.microsoft.com/office/drawing/2014/main" id="{0C26DFA5-CCF7-374F-AFB7-C95F72410F98}"/>
              </a:ext>
            </a:extLst>
          </p:cNvPr>
          <p:cNvSpPr txBox="1">
            <a:spLocks/>
          </p:cNvSpPr>
          <p:nvPr/>
        </p:nvSpPr>
        <p:spPr>
          <a:xfrm>
            <a:off x="911706" y="723460"/>
            <a:ext cx="8886798" cy="184912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040" dirty="0" err="1">
                <a:solidFill>
                  <a:srgbClr val="90C325"/>
                </a:solidFill>
                <a:latin typeface="Trebuchet MS" panose="020B0703020202090204" pitchFamily="34" charset="0"/>
              </a:rPr>
              <a:t>heimdienste.ostalb</a:t>
            </a:r>
            <a:endParaRPr lang="de-DE" sz="5040" dirty="0">
              <a:solidFill>
                <a:srgbClr val="90C325"/>
              </a:solidFill>
              <a:latin typeface="Trebuchet MS" panose="020B0703020202090204" pitchFamily="34" charset="0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A45A0538-4157-4825-BE05-A83FA48C7F53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Schlüssel Partner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3E29FE7-ED30-44CD-AE91-83FC4D7DCAE7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Stakeholder</a:t>
            </a:r>
            <a:endParaRPr lang="de-DE" b="1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10ACD08B-5F33-4AE8-9A41-5AB0ACB85F75}"/>
              </a:ext>
            </a:extLst>
          </p:cNvPr>
          <p:cNvSpPr txBox="1"/>
          <p:nvPr/>
        </p:nvSpPr>
        <p:spPr>
          <a:xfrm>
            <a:off x="12270220" y="269484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Umweltauswirkungen</a:t>
            </a:r>
            <a:endParaRPr lang="de-DE" sz="2000" b="1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5D2838CA-B23A-4C53-976D-3E63DAF40563}"/>
              </a:ext>
            </a:extLst>
          </p:cNvPr>
          <p:cNvSpPr txBox="1"/>
          <p:nvPr/>
        </p:nvSpPr>
        <p:spPr>
          <a:xfrm>
            <a:off x="12270220" y="2181106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Gesell. Auswirkungen</a:t>
            </a:r>
            <a:endParaRPr lang="de-DE" sz="2000" b="1" dirty="0"/>
          </a:p>
        </p:txBody>
      </p:sp>
      <p:pic>
        <p:nvPicPr>
          <p:cNvPr id="72" name="Grafik 7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6DB6776-44DC-41D5-A91E-27A15977E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821417" y="6990882"/>
            <a:ext cx="612337" cy="436185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B648DF71-52C9-482B-BDA4-60B96BD155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768144" y="3045251"/>
            <a:ext cx="807124" cy="53624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BACBCEC0-FFD0-4C54-8A0C-F8DDD718FF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724024" y="5005296"/>
            <a:ext cx="807124" cy="53624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EE4D939E-9841-42D0-9466-EEFEFBDDC1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4538084" y="4992939"/>
            <a:ext cx="807124" cy="53624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47A1968C-AAE2-4ABE-846E-88A2756E5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4538084" y="6925651"/>
            <a:ext cx="807124" cy="536240"/>
          </a:xfrm>
          <a:prstGeom prst="rect">
            <a:avLst/>
          </a:prstGeom>
        </p:spPr>
      </p:pic>
      <p:pic>
        <p:nvPicPr>
          <p:cNvPr id="78" name="Grafik 7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B06BCCA-B23B-4FED-8773-D098A13F8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635477" y="8939538"/>
            <a:ext cx="612337" cy="436185"/>
          </a:xfrm>
          <a:prstGeom prst="rect">
            <a:avLst/>
          </a:prstGeom>
        </p:spPr>
      </p:pic>
      <p:pic>
        <p:nvPicPr>
          <p:cNvPr id="79" name="Grafik 7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2A20137-A7A6-4A41-9957-417DCC49AA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635477" y="3105792"/>
            <a:ext cx="612337" cy="436185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4E3928C8-3AFE-4890-9889-B9925BEAB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52146" y="3041592"/>
            <a:ext cx="807124" cy="53624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26A278BA-CF9B-4286-9AB1-96322C6C5B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269394" y="4989352"/>
            <a:ext cx="807124" cy="53624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C2EEACEA-0767-4E9A-A411-61BCD77ED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269394" y="8851840"/>
            <a:ext cx="807124" cy="536240"/>
          </a:xfrm>
          <a:prstGeom prst="rect">
            <a:avLst/>
          </a:prstGeom>
        </p:spPr>
      </p:pic>
      <p:pic>
        <p:nvPicPr>
          <p:cNvPr id="84" name="Grafik 8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E024DAE-20F4-47E4-9212-33A155C0B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7449539" y="6957460"/>
            <a:ext cx="612337" cy="436185"/>
          </a:xfrm>
          <a:prstGeom prst="rect">
            <a:avLst/>
          </a:prstGeom>
        </p:spPr>
      </p:pic>
      <p:pic>
        <p:nvPicPr>
          <p:cNvPr id="85" name="Grafik 8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AA48DB6-D34F-49C2-BB02-0260B985F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7472082" y="5054583"/>
            <a:ext cx="612337" cy="436185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6AF9891C-13E4-46B5-A413-B407E21CB0D3}"/>
              </a:ext>
            </a:extLst>
          </p:cNvPr>
          <p:cNvSpPr/>
          <p:nvPr/>
        </p:nvSpPr>
        <p:spPr>
          <a:xfrm>
            <a:off x="1746584" y="30785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0CB86CF7-D324-4B04-8454-888D9944A91A}"/>
              </a:ext>
            </a:extLst>
          </p:cNvPr>
          <p:cNvSpPr/>
          <p:nvPr/>
        </p:nvSpPr>
        <p:spPr>
          <a:xfrm>
            <a:off x="1746584" y="502986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5FAA6869-2050-43A6-9632-EADC07C2A211}"/>
              </a:ext>
            </a:extLst>
          </p:cNvPr>
          <p:cNvSpPr/>
          <p:nvPr/>
        </p:nvSpPr>
        <p:spPr>
          <a:xfrm>
            <a:off x="1746584" y="6972098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EE3212EE-292D-43E1-A19C-CC97D8A9B2C9}"/>
              </a:ext>
            </a:extLst>
          </p:cNvPr>
          <p:cNvSpPr/>
          <p:nvPr/>
        </p:nvSpPr>
        <p:spPr>
          <a:xfrm>
            <a:off x="4611158" y="30785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8F4A6A9A-E125-48E8-BD26-31A82B85C138}"/>
              </a:ext>
            </a:extLst>
          </p:cNvPr>
          <p:cNvSpPr/>
          <p:nvPr/>
        </p:nvSpPr>
        <p:spPr>
          <a:xfrm>
            <a:off x="4611158" y="502986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4BA4C770-9B08-40F0-BE80-F4975500221C}"/>
              </a:ext>
            </a:extLst>
          </p:cNvPr>
          <p:cNvSpPr/>
          <p:nvPr/>
        </p:nvSpPr>
        <p:spPr>
          <a:xfrm>
            <a:off x="4611158" y="892075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4C65B54-B5F2-4908-A150-D7503C6C0811}"/>
              </a:ext>
            </a:extLst>
          </p:cNvPr>
          <p:cNvSpPr/>
          <p:nvPr/>
        </p:nvSpPr>
        <p:spPr>
          <a:xfrm>
            <a:off x="4611158" y="697246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8D12EFCE-CAE0-4006-869F-FF5DC7667FFE}"/>
              </a:ext>
            </a:extLst>
          </p:cNvPr>
          <p:cNvSpPr/>
          <p:nvPr/>
        </p:nvSpPr>
        <p:spPr>
          <a:xfrm>
            <a:off x="7379581" y="3066778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60A0BA11-8C37-4C76-A3C5-3FE9A9614C74}"/>
              </a:ext>
            </a:extLst>
          </p:cNvPr>
          <p:cNvSpPr/>
          <p:nvPr/>
        </p:nvSpPr>
        <p:spPr>
          <a:xfrm>
            <a:off x="7379581" y="502931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A18811CC-3055-4DCF-BCCD-3F93C604E0CB}"/>
              </a:ext>
            </a:extLst>
          </p:cNvPr>
          <p:cNvSpPr/>
          <p:nvPr/>
        </p:nvSpPr>
        <p:spPr>
          <a:xfrm>
            <a:off x="7379581" y="696065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7419ACDB-63DB-44E4-9B35-221ABB98E7DF}"/>
              </a:ext>
            </a:extLst>
          </p:cNvPr>
          <p:cNvSpPr/>
          <p:nvPr/>
        </p:nvSpPr>
        <p:spPr>
          <a:xfrm>
            <a:off x="10221500" y="307604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94D73C3B-5A34-42DF-B183-3DF33705C2F3}"/>
              </a:ext>
            </a:extLst>
          </p:cNvPr>
          <p:cNvSpPr/>
          <p:nvPr/>
        </p:nvSpPr>
        <p:spPr>
          <a:xfrm>
            <a:off x="10230389" y="5027022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69CF9A9-AED0-49ED-9116-73E09031F351}"/>
              </a:ext>
            </a:extLst>
          </p:cNvPr>
          <p:cNvSpPr/>
          <p:nvPr/>
        </p:nvSpPr>
        <p:spPr>
          <a:xfrm>
            <a:off x="10260389" y="8939538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DFE13586-3345-45C0-8639-5BCF7902C8C3}"/>
              </a:ext>
            </a:extLst>
          </p:cNvPr>
          <p:cNvSpPr/>
          <p:nvPr/>
        </p:nvSpPr>
        <p:spPr>
          <a:xfrm>
            <a:off x="10260389" y="698941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32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2/4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711060" y="2020780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Autovermietung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Vermietung von Firmenwägen 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711060" y="3967734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Unterstützung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Der Hilfesuchenden Personen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711060" y="5914688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Plattform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Um beide Seiten (Hilfesuchende und Helfer) zusammenbringen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705082" y="7861641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Marketing</a:t>
              </a:r>
              <a:endParaRPr lang="de-DE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Dienstleistungen bewerben und Markenimage aufbauen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911706" y="2020780"/>
            <a:ext cx="2520000" cy="1012666"/>
            <a:chOff x="3775181" y="1584484"/>
            <a:chExt cx="2520000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/>
                <a:t>Vermietung</a:t>
              </a:r>
              <a:endParaRPr lang="de-DE" b="1" dirty="0"/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Vermietung von Büroräumen</a:t>
              </a:r>
            </a:p>
          </p:txBody>
        </p:sp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F6FD93D-2004-4EF3-B3DD-2115289676A3}"/>
              </a:ext>
            </a:extLst>
          </p:cNvPr>
          <p:cNvGrpSpPr/>
          <p:nvPr/>
        </p:nvGrpSpPr>
        <p:grpSpPr>
          <a:xfrm>
            <a:off x="911706" y="3967734"/>
            <a:ext cx="2520000" cy="1012666"/>
            <a:chOff x="3775181" y="1584484"/>
            <a:chExt cx="2520000" cy="1012666"/>
          </a:xfrm>
        </p:grpSpPr>
        <p:sp>
          <p:nvSpPr>
            <p:cNvPr id="309" name="Textfeld 308">
              <a:extLst>
                <a:ext uri="{FF2B5EF4-FFF2-40B4-BE49-F238E27FC236}">
                  <a16:creationId xmlns:a16="http://schemas.microsoft.com/office/drawing/2014/main" id="{96B1EEB0-779E-4409-8366-BF3C84C9DD7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Werbung</a:t>
              </a:r>
            </a:p>
          </p:txBody>
        </p:sp>
        <p:sp>
          <p:nvSpPr>
            <p:cNvPr id="310" name="Textfeld 309">
              <a:extLst>
                <a:ext uri="{FF2B5EF4-FFF2-40B4-BE49-F238E27FC236}">
                  <a16:creationId xmlns:a16="http://schemas.microsoft.com/office/drawing/2014/main" id="{0309398A-0608-4952-97E7-662A55F365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A23EC8D9-A887-4411-9A20-C6E8149F0D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Auf der eigenen Plattform</a:t>
              </a:r>
            </a:p>
          </p:txBody>
        </p:sp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BF044640-6A0E-49B3-A8A5-38977514FD1C}"/>
              </a:ext>
            </a:extLst>
          </p:cNvPr>
          <p:cNvGrpSpPr/>
          <p:nvPr/>
        </p:nvGrpSpPr>
        <p:grpSpPr>
          <a:xfrm>
            <a:off x="911706" y="5914688"/>
            <a:ext cx="2520000" cy="1012666"/>
            <a:chOff x="3775181" y="1584484"/>
            <a:chExt cx="2520000" cy="1012666"/>
          </a:xfrm>
        </p:grpSpPr>
        <p:sp>
          <p:nvSpPr>
            <p:cNvPr id="306" name="Textfeld 305">
              <a:extLst>
                <a:ext uri="{FF2B5EF4-FFF2-40B4-BE49-F238E27FC236}">
                  <a16:creationId xmlns:a16="http://schemas.microsoft.com/office/drawing/2014/main" id="{0D80385C-CA29-4285-B501-47353137ED05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Abo</a:t>
              </a:r>
            </a:p>
          </p:txBody>
        </p:sp>
        <p:sp>
          <p:nvSpPr>
            <p:cNvPr id="307" name="Textfeld 306">
              <a:extLst>
                <a:ext uri="{FF2B5EF4-FFF2-40B4-BE49-F238E27FC236}">
                  <a16:creationId xmlns:a16="http://schemas.microsoft.com/office/drawing/2014/main" id="{BBE75454-D345-4A91-8D53-2B49A1C86A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2F42F98C-5479-457F-AF27-F16134C98D55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Hilfesuchende und Helfende müssen sich ein Profil anlegen</a:t>
              </a:r>
            </a:p>
          </p:txBody>
        </p: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F2DCD01-1A4E-4FCB-BE22-CC985A4400AE}"/>
              </a:ext>
            </a:extLst>
          </p:cNvPr>
          <p:cNvGrpSpPr/>
          <p:nvPr/>
        </p:nvGrpSpPr>
        <p:grpSpPr>
          <a:xfrm>
            <a:off x="866185" y="7861641"/>
            <a:ext cx="2520000" cy="1012666"/>
            <a:chOff x="3775181" y="1584484"/>
            <a:chExt cx="2520000" cy="1012666"/>
          </a:xfrm>
        </p:grpSpPr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79A3B877-00DA-45D8-BFF6-C844AD3317B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Firmen Abo</a:t>
              </a:r>
            </a:p>
          </p:txBody>
        </p:sp>
        <p:sp>
          <p:nvSpPr>
            <p:cNvPr id="304" name="Textfeld 303">
              <a:extLst>
                <a:ext uri="{FF2B5EF4-FFF2-40B4-BE49-F238E27FC236}">
                  <a16:creationId xmlns:a16="http://schemas.microsoft.com/office/drawing/2014/main" id="{598C0E3A-017D-4B8A-90A6-1EDA8E5FD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92EAEAA3-BE66-47EB-B42B-5B2C151F00A8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Firmen die ihre Dienste anbieten müssen für die Bereitstellung bezahlen</a:t>
              </a:r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2E9B019-D585-45A6-AAB1-14754C3F8D77}"/>
              </a:ext>
            </a:extLst>
          </p:cNvPr>
          <p:cNvGrpSpPr/>
          <p:nvPr/>
        </p:nvGrpSpPr>
        <p:grpSpPr>
          <a:xfrm>
            <a:off x="6510414" y="2020780"/>
            <a:ext cx="2520000" cy="1012666"/>
            <a:chOff x="3775181" y="1584484"/>
            <a:chExt cx="2520000" cy="1012666"/>
          </a:xfrm>
        </p:grpSpPr>
        <p:sp>
          <p:nvSpPr>
            <p:cNvPr id="333" name="Textfeld 332">
              <a:extLst>
                <a:ext uri="{FF2B5EF4-FFF2-40B4-BE49-F238E27FC236}">
                  <a16:creationId xmlns:a16="http://schemas.microsoft.com/office/drawing/2014/main" id="{3BA86CFB-3EC4-49A5-B1A3-49C6C2E1608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Arbeit</a:t>
              </a:r>
            </a:p>
          </p:txBody>
        </p:sp>
        <p:sp>
          <p:nvSpPr>
            <p:cNvPr id="334" name="Textfeld 333">
              <a:extLst>
                <a:ext uri="{FF2B5EF4-FFF2-40B4-BE49-F238E27FC236}">
                  <a16:creationId xmlns:a16="http://schemas.microsoft.com/office/drawing/2014/main" id="{A5D0CF97-9A43-4CC8-96EF-EFB8A97815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4535233F-A794-4CB9-995D-761EB6A96A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Flexibler, spontaner und abwechslungsreicher Nebenjob</a:t>
              </a:r>
            </a:p>
          </p:txBody>
        </p:sp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ABB45920-4B69-4928-BA37-09333A248685}"/>
              </a:ext>
            </a:extLst>
          </p:cNvPr>
          <p:cNvGrpSpPr/>
          <p:nvPr/>
        </p:nvGrpSpPr>
        <p:grpSpPr>
          <a:xfrm>
            <a:off x="6510414" y="3967734"/>
            <a:ext cx="2520000" cy="1012666"/>
            <a:chOff x="3775181" y="1584484"/>
            <a:chExt cx="2520000" cy="1012666"/>
          </a:xfrm>
        </p:grpSpPr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0105F244-9037-4271-A689-14790589C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Hilfe</a:t>
              </a:r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EF993E7E-C2DB-4438-A6B6-C8E81B2536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02756F56-A1B6-4C6A-ACB4-29E6E29AA2F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Schnelle und unkomplizierte Hilfe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B8C0AF4C-6A18-4FE8-9EC8-38AB387956FB}"/>
              </a:ext>
            </a:extLst>
          </p:cNvPr>
          <p:cNvGrpSpPr/>
          <p:nvPr/>
        </p:nvGrpSpPr>
        <p:grpSpPr>
          <a:xfrm>
            <a:off x="6510414" y="5914688"/>
            <a:ext cx="2520000" cy="1012666"/>
            <a:chOff x="3775181" y="1584484"/>
            <a:chExt cx="2520000" cy="1012666"/>
          </a:xfrm>
        </p:grpSpPr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CFE01333-C76C-417C-A340-14BD01F1B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Kostenlose Hilfe</a:t>
              </a:r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593A41BB-9CF3-4E6E-B462-DC5F5EA8E2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F273BF1F-B311-40F1-849A-F70CB468138F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Hilfebedürftige suchen kostenlose Hilfe</a:t>
              </a:r>
            </a:p>
          </p:txBody>
        </p:sp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952E5BE7-0568-439E-B987-4949A3BCA8B8}"/>
              </a:ext>
            </a:extLst>
          </p:cNvPr>
          <p:cNvGrpSpPr/>
          <p:nvPr/>
        </p:nvGrpSpPr>
        <p:grpSpPr>
          <a:xfrm>
            <a:off x="6510414" y="7861641"/>
            <a:ext cx="2520000" cy="1012666"/>
            <a:chOff x="3775181" y="1584484"/>
            <a:chExt cx="2520000" cy="1012666"/>
          </a:xfrm>
        </p:grpSpPr>
        <p:sp>
          <p:nvSpPr>
            <p:cNvPr id="324" name="Textfeld 323">
              <a:extLst>
                <a:ext uri="{FF2B5EF4-FFF2-40B4-BE49-F238E27FC236}">
                  <a16:creationId xmlns:a16="http://schemas.microsoft.com/office/drawing/2014/main" id="{9B818388-3BF7-45EC-86A9-B77C3B07653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/>
                <a:t>Fernhilfe</a:t>
              </a:r>
              <a:r>
                <a:rPr lang="de-DE" sz="1800" b="1" dirty="0"/>
                <a:t> </a:t>
              </a:r>
            </a:p>
          </p:txBody>
        </p:sp>
        <p:sp>
          <p:nvSpPr>
            <p:cNvPr id="325" name="Textfeld 324">
              <a:extLst>
                <a:ext uri="{FF2B5EF4-FFF2-40B4-BE49-F238E27FC236}">
                  <a16:creationId xmlns:a16="http://schemas.microsoft.com/office/drawing/2014/main" id="{C11872CB-5985-491E-BCDF-B36A7587D4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65CFD888-8E1F-4689-AF64-55DBB8F8340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Helfende können von Angehörigen organisiert werden</a:t>
              </a:r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AD6A36E-46F4-4C7E-862A-CEB221AAABBD}"/>
              </a:ext>
            </a:extLst>
          </p:cNvPr>
          <p:cNvGrpSpPr/>
          <p:nvPr/>
        </p:nvGrpSpPr>
        <p:grpSpPr>
          <a:xfrm>
            <a:off x="9309768" y="2020780"/>
            <a:ext cx="2520000" cy="1012666"/>
            <a:chOff x="3775181" y="1584484"/>
            <a:chExt cx="2520000" cy="1012666"/>
          </a:xfrm>
        </p:grpSpPr>
        <p:sp>
          <p:nvSpPr>
            <p:cNvPr id="354" name="Textfeld 353">
              <a:extLst>
                <a:ext uri="{FF2B5EF4-FFF2-40B4-BE49-F238E27FC236}">
                  <a16:creationId xmlns:a16="http://schemas.microsoft.com/office/drawing/2014/main" id="{A15A3FDB-493B-4074-800F-5C48FC05C5D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Datenschutzgesetz</a:t>
              </a:r>
            </a:p>
          </p:txBody>
        </p:sp>
        <p:sp>
          <p:nvSpPr>
            <p:cNvPr id="355" name="Textfeld 354">
              <a:extLst>
                <a:ext uri="{FF2B5EF4-FFF2-40B4-BE49-F238E27FC236}">
                  <a16:creationId xmlns:a16="http://schemas.microsoft.com/office/drawing/2014/main" id="{0D9319BE-6064-46CA-A5A7-3170B267E4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0D444EA6-9F40-4D42-B220-BE6810D97D49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Plattform unterliegt Schutz Personenbezogener Daten</a:t>
              </a:r>
            </a:p>
          </p:txBody>
        </p:sp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5505CD95-6C72-4542-AE3D-3083EC22E655}"/>
              </a:ext>
            </a:extLst>
          </p:cNvPr>
          <p:cNvGrpSpPr/>
          <p:nvPr/>
        </p:nvGrpSpPr>
        <p:grpSpPr>
          <a:xfrm>
            <a:off x="9309768" y="3967734"/>
            <a:ext cx="2520000" cy="1012666"/>
            <a:chOff x="3775181" y="1584484"/>
            <a:chExt cx="2520000" cy="1012666"/>
          </a:xfrm>
        </p:grpSpPr>
        <p:sp>
          <p:nvSpPr>
            <p:cNvPr id="351" name="Textfeld 350">
              <a:extLst>
                <a:ext uri="{FF2B5EF4-FFF2-40B4-BE49-F238E27FC236}">
                  <a16:creationId xmlns:a16="http://schemas.microsoft.com/office/drawing/2014/main" id="{23282483-1F13-4D61-A552-917B3B0728B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/>
                <a:t>Tierschutzgesetz</a:t>
              </a:r>
              <a:endParaRPr lang="de-DE" b="1" dirty="0"/>
            </a:p>
          </p:txBody>
        </p: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70182A20-1563-4A92-A351-F11FB8F76F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7FFE93CC-16C1-4083-9872-5A164BCD606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Schützt das Leben und Wohl der Tiere </a:t>
              </a:r>
            </a:p>
          </p:txBody>
        </p:sp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BBB062C5-A617-41D6-838F-DDFB268F18A7}"/>
              </a:ext>
            </a:extLst>
          </p:cNvPr>
          <p:cNvGrpSpPr/>
          <p:nvPr/>
        </p:nvGrpSpPr>
        <p:grpSpPr>
          <a:xfrm>
            <a:off x="9309768" y="5914688"/>
            <a:ext cx="2520000" cy="1012666"/>
            <a:chOff x="3775181" y="1584484"/>
            <a:chExt cx="2520000" cy="1012666"/>
          </a:xfrm>
        </p:grpSpPr>
        <p:sp>
          <p:nvSpPr>
            <p:cNvPr id="345" name="Textfeld 344">
              <a:extLst>
                <a:ext uri="{FF2B5EF4-FFF2-40B4-BE49-F238E27FC236}">
                  <a16:creationId xmlns:a16="http://schemas.microsoft.com/office/drawing/2014/main" id="{8D7412C8-A3BB-4775-A719-46AE64AC3C1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StVO</a:t>
              </a:r>
            </a:p>
          </p:txBody>
        </p:sp>
        <p:sp>
          <p:nvSpPr>
            <p:cNvPr id="346" name="Textfeld 345">
              <a:extLst>
                <a:ext uri="{FF2B5EF4-FFF2-40B4-BE49-F238E27FC236}">
                  <a16:creationId xmlns:a16="http://schemas.microsoft.com/office/drawing/2014/main" id="{F7CC2E64-9DA5-40D8-9BC3-DBC30F7C94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A6471958-BD3F-4EF2-9E66-8512F2EBCA7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Straßenverkehrsordnung</a:t>
              </a:r>
            </a:p>
          </p:txBody>
        </p:sp>
      </p:grpSp>
      <p:sp>
        <p:nvSpPr>
          <p:cNvPr id="80" name="Textfeld 79">
            <a:extLst>
              <a:ext uri="{FF2B5EF4-FFF2-40B4-BE49-F238E27FC236}">
                <a16:creationId xmlns:a16="http://schemas.microsoft.com/office/drawing/2014/main" id="{95B21FA5-48DA-40E5-BE5B-14794042F650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Einnahmen</a:t>
            </a:r>
            <a:endParaRPr lang="de-DE" b="1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7B9D6FF8-A0AB-4CD6-84FF-FC3C489780FF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Bedürfnisse</a:t>
            </a:r>
            <a:endParaRPr lang="de-DE" b="1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18ED35A-2DE6-46B3-A04B-F5D8499F9F05}"/>
              </a:ext>
            </a:extLst>
          </p:cNvPr>
          <p:cNvSpPr txBox="1"/>
          <p:nvPr/>
        </p:nvSpPr>
        <p:spPr>
          <a:xfrm>
            <a:off x="12270220" y="269484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Rechtliche </a:t>
            </a:r>
            <a:r>
              <a:rPr lang="de-DE" sz="1600" b="1" dirty="0" err="1"/>
              <a:t>Rahmenbe</a:t>
            </a:r>
            <a:r>
              <a:rPr lang="de-DE" sz="1600" b="1" dirty="0"/>
              <a:t>.</a:t>
            </a:r>
            <a:endParaRPr lang="de-DE" sz="2000" b="1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4421A0EA-CBCC-4F03-8057-82603252A287}"/>
              </a:ext>
            </a:extLst>
          </p:cNvPr>
          <p:cNvSpPr txBox="1"/>
          <p:nvPr/>
        </p:nvSpPr>
        <p:spPr>
          <a:xfrm>
            <a:off x="12270220" y="2181106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Schlüssel Aktivitäten</a:t>
            </a:r>
            <a:endParaRPr lang="de-DE" sz="2000" b="1" dirty="0"/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A4A002D3-ECE4-46BA-88E3-981C10BF3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768143" y="4993901"/>
            <a:ext cx="807124" cy="53624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EB683B67-F283-4E2B-8EFD-0E927C449C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768143" y="6997447"/>
            <a:ext cx="807124" cy="536240"/>
          </a:xfrm>
          <a:prstGeom prst="rect">
            <a:avLst/>
          </a:prstGeom>
        </p:spPr>
      </p:pic>
      <p:pic>
        <p:nvPicPr>
          <p:cNvPr id="78" name="Grafik 7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4136244-ADEF-45DB-A1F3-7C042A095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820016" y="8942317"/>
            <a:ext cx="612337" cy="436185"/>
          </a:xfrm>
          <a:prstGeom prst="rect">
            <a:avLst/>
          </a:prstGeom>
        </p:spPr>
      </p:pic>
      <p:pic>
        <p:nvPicPr>
          <p:cNvPr id="79" name="Grafik 7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63D095A-23D6-4447-B666-2B711EA4C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865536" y="3064404"/>
            <a:ext cx="612337" cy="436185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191ECA12-47AB-43AC-9D08-AEE9345431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4567497" y="4950535"/>
            <a:ext cx="807124" cy="53624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A0FFBA52-A424-4061-85C4-E65DE77AE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4567497" y="6954081"/>
            <a:ext cx="807124" cy="53624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2137D621-C2DF-4FC5-8C74-135E785B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4544737" y="8874307"/>
            <a:ext cx="807124" cy="536240"/>
          </a:xfrm>
          <a:prstGeom prst="rect">
            <a:avLst/>
          </a:prstGeom>
        </p:spPr>
      </p:pic>
      <p:pic>
        <p:nvPicPr>
          <p:cNvPr id="87" name="Grafik 8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E8F6C7E-8E13-4E07-BE62-4B8AA18CAE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642130" y="3073729"/>
            <a:ext cx="612337" cy="436185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9877B37D-246F-4E07-9845-A2C84BAE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64629" y="3046947"/>
            <a:ext cx="807124" cy="53624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D469AB16-3C5A-460F-90C1-B992D620E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60420" y="4975249"/>
            <a:ext cx="807124" cy="53624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01A59941-37B0-4106-96C2-941CA92AB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64629" y="8885091"/>
            <a:ext cx="807124" cy="536240"/>
          </a:xfrm>
          <a:prstGeom prst="rect">
            <a:avLst/>
          </a:prstGeom>
        </p:spPr>
      </p:pic>
      <p:pic>
        <p:nvPicPr>
          <p:cNvPr id="91" name="Grafik 9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AF041E5-6DE1-4B4F-BDC6-610442BC4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7464245" y="6987566"/>
            <a:ext cx="612337" cy="436185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0B141FF6-EE80-49F3-8868-D2F44C7265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157592" y="3046947"/>
            <a:ext cx="807124" cy="53624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06316341-3926-48A5-8351-B27137A5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157592" y="3060448"/>
            <a:ext cx="807124" cy="536240"/>
          </a:xfrm>
          <a:prstGeom prst="rect">
            <a:avLst/>
          </a:prstGeom>
        </p:spPr>
      </p:pic>
      <p:pic>
        <p:nvPicPr>
          <p:cNvPr id="94" name="Grafik 9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3686321-DB2D-463B-A846-3934A92B0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0263599" y="5012919"/>
            <a:ext cx="612337" cy="436185"/>
          </a:xfrm>
          <a:prstGeom prst="rect">
            <a:avLst/>
          </a:prstGeom>
        </p:spPr>
      </p:pic>
      <p:pic>
        <p:nvPicPr>
          <p:cNvPr id="95" name="Grafik 9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5E2FC2C-0F13-4056-962E-3E7046248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0263599" y="6960895"/>
            <a:ext cx="612337" cy="436185"/>
          </a:xfrm>
          <a:prstGeom prst="rect">
            <a:avLst/>
          </a:prstGeom>
        </p:spPr>
      </p:pic>
      <p:sp>
        <p:nvSpPr>
          <p:cNvPr id="96" name="Rechteck 95">
            <a:extLst>
              <a:ext uri="{FF2B5EF4-FFF2-40B4-BE49-F238E27FC236}">
                <a16:creationId xmlns:a16="http://schemas.microsoft.com/office/drawing/2014/main" id="{C6BF9D95-8605-462C-9F6A-88315E81BDA9}"/>
              </a:ext>
            </a:extLst>
          </p:cNvPr>
          <p:cNvSpPr/>
          <p:nvPr/>
        </p:nvSpPr>
        <p:spPr>
          <a:xfrm>
            <a:off x="1746584" y="30785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A176EFA2-14F8-460A-85FE-E6A02992EB07}"/>
              </a:ext>
            </a:extLst>
          </p:cNvPr>
          <p:cNvSpPr/>
          <p:nvPr/>
        </p:nvSpPr>
        <p:spPr>
          <a:xfrm>
            <a:off x="1746584" y="502986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D82C5089-EC85-4A44-92F3-7F4A49444EEC}"/>
              </a:ext>
            </a:extLst>
          </p:cNvPr>
          <p:cNvSpPr/>
          <p:nvPr/>
        </p:nvSpPr>
        <p:spPr>
          <a:xfrm>
            <a:off x="1820016" y="895400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922FE710-E7EE-4FE1-AECA-AB400F67FACB}"/>
              </a:ext>
            </a:extLst>
          </p:cNvPr>
          <p:cNvSpPr/>
          <p:nvPr/>
        </p:nvSpPr>
        <p:spPr>
          <a:xfrm>
            <a:off x="1746584" y="697246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320763C6-7D49-41A9-99F6-3DE1ACD64BD5}"/>
              </a:ext>
            </a:extLst>
          </p:cNvPr>
          <p:cNvSpPr/>
          <p:nvPr/>
        </p:nvSpPr>
        <p:spPr>
          <a:xfrm>
            <a:off x="4588066" y="30785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3CFE7B21-5F78-4C9B-9A47-A5762315B529}"/>
              </a:ext>
            </a:extLst>
          </p:cNvPr>
          <p:cNvSpPr/>
          <p:nvPr/>
        </p:nvSpPr>
        <p:spPr>
          <a:xfrm>
            <a:off x="4588066" y="502986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C833FD4-13DD-4685-8AB2-93F3675D44C3}"/>
              </a:ext>
            </a:extLst>
          </p:cNvPr>
          <p:cNvSpPr/>
          <p:nvPr/>
        </p:nvSpPr>
        <p:spPr>
          <a:xfrm>
            <a:off x="4588066" y="892075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3AC4FD8D-2BC6-4880-9997-8400A192328A}"/>
              </a:ext>
            </a:extLst>
          </p:cNvPr>
          <p:cNvSpPr/>
          <p:nvPr/>
        </p:nvSpPr>
        <p:spPr>
          <a:xfrm>
            <a:off x="4588066" y="697246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270ED904-38B6-43FB-8497-9D89135474A7}"/>
              </a:ext>
            </a:extLst>
          </p:cNvPr>
          <p:cNvSpPr/>
          <p:nvPr/>
        </p:nvSpPr>
        <p:spPr>
          <a:xfrm>
            <a:off x="7406342" y="3080521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865BAE91-8083-496D-9D0D-C0414AD98F69}"/>
              </a:ext>
            </a:extLst>
          </p:cNvPr>
          <p:cNvSpPr/>
          <p:nvPr/>
        </p:nvSpPr>
        <p:spPr>
          <a:xfrm>
            <a:off x="7406342" y="5031806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0D2E09AC-BD94-48EC-92A3-735DC25FFFF9}"/>
              </a:ext>
            </a:extLst>
          </p:cNvPr>
          <p:cNvSpPr/>
          <p:nvPr/>
        </p:nvSpPr>
        <p:spPr>
          <a:xfrm>
            <a:off x="7406342" y="8922691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1E38236D-F766-4156-B3AE-0D4F48ED6D65}"/>
              </a:ext>
            </a:extLst>
          </p:cNvPr>
          <p:cNvSpPr/>
          <p:nvPr/>
        </p:nvSpPr>
        <p:spPr>
          <a:xfrm>
            <a:off x="7406342" y="6974402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166F5E42-8126-4830-A0D0-1C5CC84ED706}"/>
              </a:ext>
            </a:extLst>
          </p:cNvPr>
          <p:cNvSpPr/>
          <p:nvPr/>
        </p:nvSpPr>
        <p:spPr>
          <a:xfrm>
            <a:off x="10149690" y="3080521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8508BEFB-989E-4B06-8055-1C6FD1AC0824}"/>
              </a:ext>
            </a:extLst>
          </p:cNvPr>
          <p:cNvSpPr/>
          <p:nvPr/>
        </p:nvSpPr>
        <p:spPr>
          <a:xfrm>
            <a:off x="10149690" y="5031806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5C42F684-5DAD-4112-BCCE-44D10FC63D6E}"/>
              </a:ext>
            </a:extLst>
          </p:cNvPr>
          <p:cNvSpPr/>
          <p:nvPr/>
        </p:nvSpPr>
        <p:spPr>
          <a:xfrm>
            <a:off x="10149690" y="6974402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74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3/4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711060" y="2020780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Firmengebäude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Benötigt wird ein großes eigenes Firmengebäude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711060" y="3967734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Infrastruktur 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Internet, Telefonhotline, Technik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711060" y="5914688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Vernetzung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Gut ausgebautes Vertriebssystem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711060" y="7861641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Firmenwägen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Es werden für die Arbeiter Firmenwägen benötigt</a:t>
              </a: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911706" y="2002740"/>
            <a:ext cx="2520000" cy="1012666"/>
            <a:chOff x="3775181" y="1584484"/>
            <a:chExt cx="2520000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Profis</a:t>
              </a:r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Professionelle Hilfe ist gewährleistet</a:t>
              </a:r>
            </a:p>
          </p:txBody>
        </p:sp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F6FD93D-2004-4EF3-B3DD-2115289676A3}"/>
              </a:ext>
            </a:extLst>
          </p:cNvPr>
          <p:cNvGrpSpPr/>
          <p:nvPr/>
        </p:nvGrpSpPr>
        <p:grpSpPr>
          <a:xfrm>
            <a:off x="911706" y="3955707"/>
            <a:ext cx="2520000" cy="1012666"/>
            <a:chOff x="3775181" y="1584484"/>
            <a:chExt cx="2520000" cy="1012666"/>
          </a:xfrm>
        </p:grpSpPr>
        <p:sp>
          <p:nvSpPr>
            <p:cNvPr id="309" name="Textfeld 308">
              <a:extLst>
                <a:ext uri="{FF2B5EF4-FFF2-40B4-BE49-F238E27FC236}">
                  <a16:creationId xmlns:a16="http://schemas.microsoft.com/office/drawing/2014/main" id="{96B1EEB0-779E-4409-8366-BF3C84C9DD7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>
                  <a:solidFill>
                    <a:srgbClr val="000000"/>
                  </a:solidFill>
                </a:rPr>
                <a:t>Vertragsschließung</a:t>
              </a:r>
            </a:p>
          </p:txBody>
        </p:sp>
        <p:sp>
          <p:nvSpPr>
            <p:cNvPr id="310" name="Textfeld 309">
              <a:extLst>
                <a:ext uri="{FF2B5EF4-FFF2-40B4-BE49-F238E27FC236}">
                  <a16:creationId xmlns:a16="http://schemas.microsoft.com/office/drawing/2014/main" id="{0309398A-0608-4952-97E7-662A55F365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A23EC8D9-A887-4411-9A20-C6E8149F0D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Einfach abzuwickeln</a:t>
              </a:r>
            </a:p>
          </p:txBody>
        </p:sp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BF044640-6A0E-49B3-A8A5-38977514FD1C}"/>
              </a:ext>
            </a:extLst>
          </p:cNvPr>
          <p:cNvGrpSpPr/>
          <p:nvPr/>
        </p:nvGrpSpPr>
        <p:grpSpPr>
          <a:xfrm>
            <a:off x="911706" y="5908674"/>
            <a:ext cx="2520000" cy="1012666"/>
            <a:chOff x="3775181" y="1584484"/>
            <a:chExt cx="2520000" cy="1012666"/>
          </a:xfrm>
        </p:grpSpPr>
        <p:sp>
          <p:nvSpPr>
            <p:cNvPr id="306" name="Textfeld 305">
              <a:extLst>
                <a:ext uri="{FF2B5EF4-FFF2-40B4-BE49-F238E27FC236}">
                  <a16:creationId xmlns:a16="http://schemas.microsoft.com/office/drawing/2014/main" id="{0D80385C-CA29-4285-B501-47353137ED05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Hilfe</a:t>
              </a:r>
            </a:p>
          </p:txBody>
        </p:sp>
        <p:sp>
          <p:nvSpPr>
            <p:cNvPr id="307" name="Textfeld 306">
              <a:extLst>
                <a:ext uri="{FF2B5EF4-FFF2-40B4-BE49-F238E27FC236}">
                  <a16:creationId xmlns:a16="http://schemas.microsoft.com/office/drawing/2014/main" id="{BBE75454-D345-4A91-8D53-2B49A1C86A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2F42F98C-5479-457F-AF27-F16134C98D55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Schnell und flexibel</a:t>
              </a:r>
            </a:p>
          </p:txBody>
        </p: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F2DCD01-1A4E-4FCB-BE22-CC985A4400AE}"/>
              </a:ext>
            </a:extLst>
          </p:cNvPr>
          <p:cNvGrpSpPr/>
          <p:nvPr/>
        </p:nvGrpSpPr>
        <p:grpSpPr>
          <a:xfrm>
            <a:off x="911706" y="7861641"/>
            <a:ext cx="2520000" cy="1012666"/>
            <a:chOff x="3775181" y="1584484"/>
            <a:chExt cx="2520000" cy="1012666"/>
          </a:xfrm>
        </p:grpSpPr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79A3B877-00DA-45D8-BFF6-C844AD3317B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Freundschaften</a:t>
              </a:r>
            </a:p>
          </p:txBody>
        </p:sp>
        <p:sp>
          <p:nvSpPr>
            <p:cNvPr id="304" name="Textfeld 303">
              <a:extLst>
                <a:ext uri="{FF2B5EF4-FFF2-40B4-BE49-F238E27FC236}">
                  <a16:creationId xmlns:a16="http://schemas.microsoft.com/office/drawing/2014/main" id="{598C0E3A-017D-4B8A-90A6-1EDA8E5FD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92EAEAA3-BE66-47EB-B42B-5B2C151F00A8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Neue Freundschaften entstehen</a:t>
              </a:r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2E9B019-D585-45A6-AAB1-14754C3F8D77}"/>
              </a:ext>
            </a:extLst>
          </p:cNvPr>
          <p:cNvGrpSpPr/>
          <p:nvPr/>
        </p:nvGrpSpPr>
        <p:grpSpPr>
          <a:xfrm>
            <a:off x="6510414" y="2020780"/>
            <a:ext cx="2520000" cy="1012666"/>
            <a:chOff x="3775181" y="1584484"/>
            <a:chExt cx="2520000" cy="1012666"/>
          </a:xfrm>
        </p:grpSpPr>
        <p:sp>
          <p:nvSpPr>
            <p:cNvPr id="333" name="Textfeld 332">
              <a:extLst>
                <a:ext uri="{FF2B5EF4-FFF2-40B4-BE49-F238E27FC236}">
                  <a16:creationId xmlns:a16="http://schemas.microsoft.com/office/drawing/2014/main" id="{3BA86CFB-3EC4-49A5-B1A3-49C6C2E1608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Werbekosten</a:t>
              </a:r>
              <a:endParaRPr lang="de-DE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334" name="Textfeld 333">
              <a:extLst>
                <a:ext uri="{FF2B5EF4-FFF2-40B4-BE49-F238E27FC236}">
                  <a16:creationId xmlns:a16="http://schemas.microsoft.com/office/drawing/2014/main" id="{A5D0CF97-9A43-4CC8-96EF-EFB8A97815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4535233F-A794-4CB9-995D-761EB6A96A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1600" dirty="0">
                  <a:solidFill>
                    <a:prstClr val="black"/>
                  </a:solidFill>
                </a:rPr>
                <a:t>Für jeder Art von Werbung (Anzeigen, Plakate, ..)</a:t>
              </a:r>
            </a:p>
          </p:txBody>
        </p:sp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ABB45920-4B69-4928-BA37-09333A248685}"/>
              </a:ext>
            </a:extLst>
          </p:cNvPr>
          <p:cNvGrpSpPr/>
          <p:nvPr/>
        </p:nvGrpSpPr>
        <p:grpSpPr>
          <a:xfrm>
            <a:off x="6510414" y="3967734"/>
            <a:ext cx="2520000" cy="1012666"/>
            <a:chOff x="3775181" y="1584484"/>
            <a:chExt cx="2520000" cy="1012666"/>
          </a:xfrm>
        </p:grpSpPr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0105F244-9037-4271-A689-14790589C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600" b="1" dirty="0">
                  <a:solidFill>
                    <a:srgbClr val="000000"/>
                  </a:solidFill>
                </a:rPr>
                <a:t>Miete und Ausstattung</a:t>
              </a:r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EF993E7E-C2DB-4438-A6B6-C8E81B2536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02756F56-A1B6-4C6A-ACB4-29E6E29AA2F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1600" dirty="0">
                  <a:solidFill>
                    <a:prstClr val="black"/>
                  </a:solidFill>
                </a:rPr>
                <a:t>Für die Ausstattung (PC, Telefon, ..) &amp; evtl. Büroraum 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B8C0AF4C-6A18-4FE8-9EC8-38AB387956FB}"/>
              </a:ext>
            </a:extLst>
          </p:cNvPr>
          <p:cNvGrpSpPr/>
          <p:nvPr/>
        </p:nvGrpSpPr>
        <p:grpSpPr>
          <a:xfrm>
            <a:off x="6510414" y="5908674"/>
            <a:ext cx="2520000" cy="1012666"/>
            <a:chOff x="3775181" y="1584484"/>
            <a:chExt cx="2520000" cy="1012666"/>
          </a:xfrm>
        </p:grpSpPr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CFE01333-C76C-417C-A340-14BD01F1B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>
                  <a:solidFill>
                    <a:srgbClr val="000000"/>
                  </a:solidFill>
                </a:rPr>
                <a:t>Personalkosten</a:t>
              </a:r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593A41BB-9CF3-4E6E-B462-DC5F5EA8E2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F273BF1F-B311-40F1-849A-F70CB468138F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Für das Gründer-Team</a:t>
              </a:r>
            </a:p>
          </p:txBody>
        </p:sp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952E5BE7-0568-439E-B987-4949A3BCA8B8}"/>
              </a:ext>
            </a:extLst>
          </p:cNvPr>
          <p:cNvGrpSpPr/>
          <p:nvPr/>
        </p:nvGrpSpPr>
        <p:grpSpPr>
          <a:xfrm>
            <a:off x="6510414" y="7861641"/>
            <a:ext cx="2520000" cy="1012666"/>
            <a:chOff x="3775181" y="1584484"/>
            <a:chExt cx="2520000" cy="1012666"/>
          </a:xfrm>
        </p:grpSpPr>
        <p:sp>
          <p:nvSpPr>
            <p:cNvPr id="324" name="Textfeld 323">
              <a:extLst>
                <a:ext uri="{FF2B5EF4-FFF2-40B4-BE49-F238E27FC236}">
                  <a16:creationId xmlns:a16="http://schemas.microsoft.com/office/drawing/2014/main" id="{9B818388-3BF7-45EC-86A9-B77C3B07653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>
                  <a:solidFill>
                    <a:srgbClr val="000000"/>
                  </a:solidFill>
                </a:rPr>
                <a:t>Website</a:t>
              </a:r>
            </a:p>
          </p:txBody>
        </p:sp>
        <p:sp>
          <p:nvSpPr>
            <p:cNvPr id="325" name="Textfeld 324">
              <a:extLst>
                <a:ext uri="{FF2B5EF4-FFF2-40B4-BE49-F238E27FC236}">
                  <a16:creationId xmlns:a16="http://schemas.microsoft.com/office/drawing/2014/main" id="{C11872CB-5985-491E-BCDF-B36A7587D4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65CFD888-8E1F-4689-AF64-55DBB8F8340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Kosten für den Programmierer</a:t>
              </a:r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AD6A36E-46F4-4C7E-862A-CEB221AAABBD}"/>
              </a:ext>
            </a:extLst>
          </p:cNvPr>
          <p:cNvGrpSpPr/>
          <p:nvPr/>
        </p:nvGrpSpPr>
        <p:grpSpPr>
          <a:xfrm>
            <a:off x="9309768" y="2020780"/>
            <a:ext cx="2520000" cy="1012666"/>
            <a:chOff x="3775181" y="1584484"/>
            <a:chExt cx="2520000" cy="1012666"/>
          </a:xfrm>
        </p:grpSpPr>
        <p:sp>
          <p:nvSpPr>
            <p:cNvPr id="354" name="Textfeld 353">
              <a:extLst>
                <a:ext uri="{FF2B5EF4-FFF2-40B4-BE49-F238E27FC236}">
                  <a16:creationId xmlns:a16="http://schemas.microsoft.com/office/drawing/2014/main" id="{A15A3FDB-493B-4074-800F-5C48FC05C5D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Printanzeige</a:t>
              </a:r>
            </a:p>
          </p:txBody>
        </p:sp>
        <p:sp>
          <p:nvSpPr>
            <p:cNvPr id="355" name="Textfeld 354">
              <a:extLst>
                <a:ext uri="{FF2B5EF4-FFF2-40B4-BE49-F238E27FC236}">
                  <a16:creationId xmlns:a16="http://schemas.microsoft.com/office/drawing/2014/main" id="{0D9319BE-6064-46CA-A5A7-3170B267E4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0D444EA6-9F40-4D42-B220-BE6810D97D49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 der Frankfurter Allgemeinen Zeitung</a:t>
              </a:r>
            </a:p>
          </p:txBody>
        </p:sp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5505CD95-6C72-4542-AE3D-3083EC22E655}"/>
              </a:ext>
            </a:extLst>
          </p:cNvPr>
          <p:cNvGrpSpPr/>
          <p:nvPr/>
        </p:nvGrpSpPr>
        <p:grpSpPr>
          <a:xfrm>
            <a:off x="9309768" y="3967734"/>
            <a:ext cx="2520000" cy="1012666"/>
            <a:chOff x="3775181" y="1584484"/>
            <a:chExt cx="2520000" cy="1012666"/>
          </a:xfrm>
        </p:grpSpPr>
        <p:sp>
          <p:nvSpPr>
            <p:cNvPr id="351" name="Textfeld 350">
              <a:extLst>
                <a:ext uri="{FF2B5EF4-FFF2-40B4-BE49-F238E27FC236}">
                  <a16:creationId xmlns:a16="http://schemas.microsoft.com/office/drawing/2014/main" id="{23282483-1F13-4D61-A552-917B3B0728B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Werbung</a:t>
              </a:r>
            </a:p>
          </p:txBody>
        </p: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70182A20-1563-4A92-A351-F11FB8F76F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7FFE93CC-16C1-4083-9872-5A164BCD606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 Sozialen Medien</a:t>
              </a:r>
            </a:p>
          </p:txBody>
        </p:sp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42FA4ED6-24B8-41EA-A8AC-9CD4C43E25C7}"/>
              </a:ext>
            </a:extLst>
          </p:cNvPr>
          <p:cNvGrpSpPr/>
          <p:nvPr/>
        </p:nvGrpSpPr>
        <p:grpSpPr>
          <a:xfrm>
            <a:off x="9309768" y="5914688"/>
            <a:ext cx="2520000" cy="1012666"/>
            <a:chOff x="3775181" y="1584484"/>
            <a:chExt cx="2520000" cy="1012666"/>
          </a:xfrm>
        </p:grpSpPr>
        <p:sp>
          <p:nvSpPr>
            <p:cNvPr id="348" name="Textfeld 347">
              <a:extLst>
                <a:ext uri="{FF2B5EF4-FFF2-40B4-BE49-F238E27FC236}">
                  <a16:creationId xmlns:a16="http://schemas.microsoft.com/office/drawing/2014/main" id="{E19ECD01-51DD-4485-B38E-3E44AC585D23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Anzeige</a:t>
              </a:r>
            </a:p>
          </p:txBody>
        </p:sp>
        <p:sp>
          <p:nvSpPr>
            <p:cNvPr id="349" name="Textfeld 348">
              <a:extLst>
                <a:ext uri="{FF2B5EF4-FFF2-40B4-BE49-F238E27FC236}">
                  <a16:creationId xmlns:a16="http://schemas.microsoft.com/office/drawing/2014/main" id="{83ECD5F8-0CFA-44CE-84C5-E367AC60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8D48FC81-DC4C-4EE9-ADD8-31E1292E9DC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 Printmedien im </a:t>
              </a:r>
              <a:r>
                <a:rPr lang="de-DE" sz="1800" dirty="0" err="1">
                  <a:solidFill>
                    <a:schemeClr val="tx1"/>
                  </a:solidFill>
                </a:rPr>
                <a:t>Ostalbkreis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BBB062C5-A617-41D6-838F-DDFB268F18A7}"/>
              </a:ext>
            </a:extLst>
          </p:cNvPr>
          <p:cNvGrpSpPr/>
          <p:nvPr/>
        </p:nvGrpSpPr>
        <p:grpSpPr>
          <a:xfrm>
            <a:off x="9309768" y="7861641"/>
            <a:ext cx="2520000" cy="1012666"/>
            <a:chOff x="3775181" y="1584484"/>
            <a:chExt cx="2520000" cy="1012666"/>
          </a:xfrm>
        </p:grpSpPr>
        <p:sp>
          <p:nvSpPr>
            <p:cNvPr id="345" name="Textfeld 344">
              <a:extLst>
                <a:ext uri="{FF2B5EF4-FFF2-40B4-BE49-F238E27FC236}">
                  <a16:creationId xmlns:a16="http://schemas.microsoft.com/office/drawing/2014/main" id="{8D7412C8-A3BB-4775-A719-46AE64AC3C1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Flyer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sp>
          <p:nvSpPr>
            <p:cNvPr id="346" name="Textfeld 345">
              <a:extLst>
                <a:ext uri="{FF2B5EF4-FFF2-40B4-BE49-F238E27FC236}">
                  <a16:creationId xmlns:a16="http://schemas.microsoft.com/office/drawing/2014/main" id="{F7CC2E64-9DA5-40D8-9BC3-DBC30F7C94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A6471958-BD3F-4EF2-9E66-8512F2EBCA7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Bei Arbeitsämtern, Bundesagentur für Arbeit, </a:t>
              </a:r>
              <a:r>
                <a:rPr lang="de-DE" sz="1400" dirty="0" err="1">
                  <a:solidFill>
                    <a:schemeClr val="tx1"/>
                  </a:solidFill>
                </a:rPr>
                <a:t>etc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Textfeld 74">
            <a:extLst>
              <a:ext uri="{FF2B5EF4-FFF2-40B4-BE49-F238E27FC236}">
                <a16:creationId xmlns:a16="http://schemas.microsoft.com/office/drawing/2014/main" id="{D003E0B8-E47C-434A-8A5A-D438E8D18619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Kanäle</a:t>
            </a:r>
            <a:endParaRPr lang="de-DE" b="1" dirty="0"/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24B8B691-C34F-48C6-8E47-D967DA91F94A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Nutzerversprechen</a:t>
            </a:r>
            <a:endParaRPr lang="de-DE" b="1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2D3BDA09-700A-4BC3-80F5-FAC5E2C39330}"/>
              </a:ext>
            </a:extLst>
          </p:cNvPr>
          <p:cNvSpPr txBox="1"/>
          <p:nvPr/>
        </p:nvSpPr>
        <p:spPr>
          <a:xfrm>
            <a:off x="12270220" y="269484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Schlüssel Ressourcen</a:t>
            </a:r>
            <a:endParaRPr lang="de-DE" sz="2000" b="1" dirty="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B21B0D8B-DFBF-43FE-9666-DDE0A629ED72}"/>
              </a:ext>
            </a:extLst>
          </p:cNvPr>
          <p:cNvSpPr txBox="1"/>
          <p:nvPr/>
        </p:nvSpPr>
        <p:spPr>
          <a:xfrm>
            <a:off x="12270220" y="2181106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Kosten</a:t>
            </a:r>
            <a:endParaRPr lang="de-DE" sz="2000" b="1" dirty="0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E7AFE0AA-2B13-4EFF-8C6C-FB40ECB45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4567498" y="5023334"/>
            <a:ext cx="807124" cy="536240"/>
          </a:xfrm>
          <a:prstGeom prst="rect">
            <a:avLst/>
          </a:prstGeom>
        </p:spPr>
      </p:pic>
      <p:pic>
        <p:nvPicPr>
          <p:cNvPr id="79" name="Grafik 7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D7B9D6E-44D1-4405-A993-7D09501E94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664891" y="6997661"/>
            <a:ext cx="612337" cy="436185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1D7B9644-ABE4-4DA8-9780-C5211D6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768144" y="4987888"/>
            <a:ext cx="807124" cy="53624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6A4C31C9-6A48-4B0C-9868-C0E4D8792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651575" y="6940855"/>
            <a:ext cx="807124" cy="536240"/>
          </a:xfrm>
          <a:prstGeom prst="rect">
            <a:avLst/>
          </a:prstGeom>
        </p:spPr>
      </p:pic>
      <p:pic>
        <p:nvPicPr>
          <p:cNvPr id="82" name="Grafik 8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747B5E3-6AEE-42D8-A0B6-8859F9282D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685537" y="8943849"/>
            <a:ext cx="612337" cy="436185"/>
          </a:xfrm>
          <a:prstGeom prst="rect">
            <a:avLst/>
          </a:prstGeom>
        </p:spPr>
      </p:pic>
      <p:pic>
        <p:nvPicPr>
          <p:cNvPr id="83" name="Grafik 8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BBFBB84-FCAD-47B2-A1AA-CA5B97DD6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788494" y="3090532"/>
            <a:ext cx="612337" cy="436185"/>
          </a:xfrm>
          <a:prstGeom prst="rect">
            <a:avLst/>
          </a:prstGeom>
        </p:spPr>
      </p:pic>
      <p:pic>
        <p:nvPicPr>
          <p:cNvPr id="84" name="Grafik 8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6FC57B6-805A-4012-9D5A-D4FC074BC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664890" y="8937835"/>
            <a:ext cx="612337" cy="436185"/>
          </a:xfrm>
          <a:prstGeom prst="rect">
            <a:avLst/>
          </a:prstGeom>
        </p:spPr>
      </p:pic>
      <p:pic>
        <p:nvPicPr>
          <p:cNvPr id="85" name="Grafik 8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D840AB7-7FB7-4651-B6D8-1057B7EED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668532" y="3090532"/>
            <a:ext cx="612337" cy="436185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96CCA21B-824D-4300-BA63-7C679B1F1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66852" y="3033885"/>
            <a:ext cx="807124" cy="53624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3E534F05-CF8C-4D06-BE5E-2EDD4A5A77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40152" y="4998830"/>
            <a:ext cx="807124" cy="53624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1271064D-4735-4713-989B-5108EA8CC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66852" y="6928828"/>
            <a:ext cx="807124" cy="53624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265566F7-FB3A-4116-9E12-2F50D7639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7366852" y="8887807"/>
            <a:ext cx="807124" cy="53624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02CD05EC-6F0B-4410-9BD6-78C64A34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142892" y="5012172"/>
            <a:ext cx="807124" cy="53624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98E54ECF-268D-4498-88C4-BC4E0A5A0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169592" y="6966884"/>
            <a:ext cx="807124" cy="53624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A2EA20D1-C1EF-4082-A0E6-60306E70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10169592" y="8901149"/>
            <a:ext cx="807124" cy="536240"/>
          </a:xfrm>
          <a:prstGeom prst="rect">
            <a:avLst/>
          </a:prstGeom>
        </p:spPr>
      </p:pic>
      <p:pic>
        <p:nvPicPr>
          <p:cNvPr id="93" name="Grafik 9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960C45-7D9C-48EB-94F0-23963C42A3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10259959" y="3086131"/>
            <a:ext cx="612337" cy="436185"/>
          </a:xfrm>
          <a:prstGeom prst="rect">
            <a:avLst/>
          </a:prstGeom>
        </p:spPr>
      </p:pic>
      <p:sp>
        <p:nvSpPr>
          <p:cNvPr id="94" name="Rechteck 93">
            <a:extLst>
              <a:ext uri="{FF2B5EF4-FFF2-40B4-BE49-F238E27FC236}">
                <a16:creationId xmlns:a16="http://schemas.microsoft.com/office/drawing/2014/main" id="{0F5F6DFC-4E3D-4268-AB2A-FD1A20EB26E5}"/>
              </a:ext>
            </a:extLst>
          </p:cNvPr>
          <p:cNvSpPr/>
          <p:nvPr/>
        </p:nvSpPr>
        <p:spPr>
          <a:xfrm>
            <a:off x="1746584" y="30785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4B693A46-92E7-4066-90BF-A1069538DFB2}"/>
              </a:ext>
            </a:extLst>
          </p:cNvPr>
          <p:cNvSpPr/>
          <p:nvPr/>
        </p:nvSpPr>
        <p:spPr>
          <a:xfrm>
            <a:off x="1746584" y="502986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F5E3C1C1-6BCA-4470-ACBD-8B0C7E080A95}"/>
              </a:ext>
            </a:extLst>
          </p:cNvPr>
          <p:cNvSpPr/>
          <p:nvPr/>
        </p:nvSpPr>
        <p:spPr>
          <a:xfrm>
            <a:off x="1746584" y="892075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8EC9FCE2-06F2-428E-A3E6-8DE54F2A2F89}"/>
              </a:ext>
            </a:extLst>
          </p:cNvPr>
          <p:cNvSpPr/>
          <p:nvPr/>
        </p:nvSpPr>
        <p:spPr>
          <a:xfrm>
            <a:off x="1746584" y="697246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173D7DEF-8A76-4FE9-B5A8-17265FB02E8C}"/>
              </a:ext>
            </a:extLst>
          </p:cNvPr>
          <p:cNvSpPr/>
          <p:nvPr/>
        </p:nvSpPr>
        <p:spPr>
          <a:xfrm>
            <a:off x="4611979" y="30785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611040B-4216-4B8E-B51B-4C9495E3EA47}"/>
              </a:ext>
            </a:extLst>
          </p:cNvPr>
          <p:cNvSpPr/>
          <p:nvPr/>
        </p:nvSpPr>
        <p:spPr>
          <a:xfrm>
            <a:off x="4611979" y="5029869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35AF583-298B-4C15-8421-E9ED9F38BFED}"/>
              </a:ext>
            </a:extLst>
          </p:cNvPr>
          <p:cNvSpPr/>
          <p:nvPr/>
        </p:nvSpPr>
        <p:spPr>
          <a:xfrm>
            <a:off x="4611979" y="892075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DA0C0F06-23DA-488B-956E-17684F21C3E1}"/>
              </a:ext>
            </a:extLst>
          </p:cNvPr>
          <p:cNvSpPr/>
          <p:nvPr/>
        </p:nvSpPr>
        <p:spPr>
          <a:xfrm>
            <a:off x="4611979" y="697246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4312F932-7C6D-48BC-A06C-93F538ED9766}"/>
              </a:ext>
            </a:extLst>
          </p:cNvPr>
          <p:cNvSpPr/>
          <p:nvPr/>
        </p:nvSpPr>
        <p:spPr>
          <a:xfrm>
            <a:off x="7378700" y="3074322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D2424D43-40E2-41E3-A934-2EF4CDDB2285}"/>
              </a:ext>
            </a:extLst>
          </p:cNvPr>
          <p:cNvSpPr/>
          <p:nvPr/>
        </p:nvSpPr>
        <p:spPr>
          <a:xfrm>
            <a:off x="7378700" y="5025607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19F533E-5CC1-4254-B0C2-3CAFA23EF4C7}"/>
              </a:ext>
            </a:extLst>
          </p:cNvPr>
          <p:cNvSpPr/>
          <p:nvPr/>
        </p:nvSpPr>
        <p:spPr>
          <a:xfrm>
            <a:off x="7378700" y="8916492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B418931E-AE92-484E-85B2-F381E4213C2C}"/>
              </a:ext>
            </a:extLst>
          </p:cNvPr>
          <p:cNvSpPr/>
          <p:nvPr/>
        </p:nvSpPr>
        <p:spPr>
          <a:xfrm>
            <a:off x="7378700" y="6968203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0321DC4F-0B31-44BD-B9CF-DBDADDADDE9A}"/>
              </a:ext>
            </a:extLst>
          </p:cNvPr>
          <p:cNvSpPr/>
          <p:nvPr/>
        </p:nvSpPr>
        <p:spPr>
          <a:xfrm>
            <a:off x="10185380" y="3086131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AAB58F22-C287-442E-B4AC-2AB756B05D01}"/>
              </a:ext>
            </a:extLst>
          </p:cNvPr>
          <p:cNvSpPr/>
          <p:nvPr/>
        </p:nvSpPr>
        <p:spPr>
          <a:xfrm>
            <a:off x="10185380" y="5037416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63301AFA-94E3-4778-A6FE-D31328DB515E}"/>
              </a:ext>
            </a:extLst>
          </p:cNvPr>
          <p:cNvSpPr/>
          <p:nvPr/>
        </p:nvSpPr>
        <p:spPr>
          <a:xfrm>
            <a:off x="10185380" y="8928301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3A90D9FC-A3ED-4C8F-867B-42F9B9E40F13}"/>
              </a:ext>
            </a:extLst>
          </p:cNvPr>
          <p:cNvSpPr/>
          <p:nvPr/>
        </p:nvSpPr>
        <p:spPr>
          <a:xfrm>
            <a:off x="10185380" y="6980012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4/4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137097" y="2002740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Helfende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1400" dirty="0">
                  <a:solidFill>
                    <a:prstClr val="black"/>
                  </a:solidFill>
                </a:rPr>
                <a:t>Studenten, Geringverdiener, Kurzarbeiter, Arbeitslose, ..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137098" y="3955707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Hilfesuchende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Menschen mit Handicap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137098" y="5908674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Kinder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Personen unter 18 Jahren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137098" y="7861641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Sozial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Sozial eingestellte Personen</a:t>
              </a: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6666051" y="2002740"/>
            <a:ext cx="3632160" cy="1012666"/>
            <a:chOff x="3775181" y="1584484"/>
            <a:chExt cx="2520002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>
                  <a:solidFill>
                    <a:srgbClr val="000000"/>
                  </a:solidFill>
                </a:rPr>
                <a:t>Helfen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3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Menschen helfen Menschen.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0761626-5FB4-44CF-A74C-E84E3C245D1D}"/>
              </a:ext>
            </a:extLst>
          </p:cNvPr>
          <p:cNvGrpSpPr/>
          <p:nvPr/>
        </p:nvGrpSpPr>
        <p:grpSpPr>
          <a:xfrm>
            <a:off x="6666049" y="4117789"/>
            <a:ext cx="3632160" cy="1012666"/>
            <a:chOff x="3775181" y="1584484"/>
            <a:chExt cx="2520002" cy="1012666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5E815697-449B-4D4A-8255-DBFF2A4E568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Freundschaften</a:t>
              </a:r>
              <a:endParaRPr lang="de-DE" b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A4E8451-36E6-489D-AB3C-D72D525BE0A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894EFF84-5710-4CE4-B189-87CE052ECB1E}"/>
                </a:ext>
              </a:extLst>
            </p:cNvPr>
            <p:cNvSpPr/>
            <p:nvPr/>
          </p:nvSpPr>
          <p:spPr>
            <a:xfrm>
              <a:off x="3775183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Freundschaften fürs Leben.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03764F27-9349-DB4C-8530-3C834497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8078568" y="3020072"/>
            <a:ext cx="807124" cy="536240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9E92CA0-F751-7D4B-ABDB-C350B87DB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8175961" y="5166750"/>
            <a:ext cx="612337" cy="436185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C02B11AA-AF86-4497-9319-4C34004CD9AA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Kunden</a:t>
            </a:r>
            <a:endParaRPr lang="de-DE" sz="2000" b="1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272C2FC-45DC-4A76-ADAF-D976D04F26F0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Mission &amp; Vision</a:t>
            </a:r>
            <a:endParaRPr lang="de-DE" b="1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9304449-BC08-4720-B827-352010D6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3993536" y="3086060"/>
            <a:ext cx="807124" cy="53624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8075223-AC35-42C8-95FF-8559450237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3935195" y="4987888"/>
            <a:ext cx="807124" cy="53624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C196CDB-8D5F-4D9E-ABFF-9E9B2B56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"/>
          <a:stretch/>
        </p:blipFill>
        <p:spPr>
          <a:xfrm>
            <a:off x="3993536" y="8886664"/>
            <a:ext cx="807124" cy="536240"/>
          </a:xfrm>
          <a:prstGeom prst="rect">
            <a:avLst/>
          </a:prstGeom>
        </p:spPr>
      </p:pic>
      <p:pic>
        <p:nvPicPr>
          <p:cNvPr id="35" name="Grafik 3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6BABF20-70B3-4CE5-AF04-72BC34858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0079"/>
          <a:stretch/>
        </p:blipFill>
        <p:spPr>
          <a:xfrm>
            <a:off x="4032588" y="6990882"/>
            <a:ext cx="612337" cy="436185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EC6B8460-085C-485A-B55C-F47281C80FA4}"/>
              </a:ext>
            </a:extLst>
          </p:cNvPr>
          <p:cNvSpPr/>
          <p:nvPr/>
        </p:nvSpPr>
        <p:spPr>
          <a:xfrm>
            <a:off x="8142750" y="3075495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2C8B4CB-326A-4AF4-A5D8-210EED1D50D0}"/>
              </a:ext>
            </a:extLst>
          </p:cNvPr>
          <p:cNvSpPr/>
          <p:nvPr/>
        </p:nvSpPr>
        <p:spPr>
          <a:xfrm>
            <a:off x="8142750" y="517190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5319D4E-5BD1-413C-8E20-4DF6B9C9098D}"/>
              </a:ext>
            </a:extLst>
          </p:cNvPr>
          <p:cNvSpPr/>
          <p:nvPr/>
        </p:nvSpPr>
        <p:spPr>
          <a:xfrm>
            <a:off x="4033672" y="3068446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E3194D0F-B2C5-436C-96B4-28A7C47FE03C}"/>
              </a:ext>
            </a:extLst>
          </p:cNvPr>
          <p:cNvSpPr/>
          <p:nvPr/>
        </p:nvSpPr>
        <p:spPr>
          <a:xfrm>
            <a:off x="4033672" y="5019731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840029B-020F-4325-B9DD-1DA472F5DBF4}"/>
              </a:ext>
            </a:extLst>
          </p:cNvPr>
          <p:cNvSpPr/>
          <p:nvPr/>
        </p:nvSpPr>
        <p:spPr>
          <a:xfrm>
            <a:off x="4033672" y="8922973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ECFA68A3-EB98-44A6-9DD2-69F35F3C684F}"/>
              </a:ext>
            </a:extLst>
          </p:cNvPr>
          <p:cNvSpPr/>
          <p:nvPr/>
        </p:nvSpPr>
        <p:spPr>
          <a:xfrm>
            <a:off x="4033672" y="6974684"/>
            <a:ext cx="678758" cy="46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31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D6DAF4-6D20-C94D-A814-24056434C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  <a:solidFill>
            <a:srgbClr val="8BD5F7"/>
          </a:solidFill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782C20A-D3EE-414D-BBF6-C72B0B4092AD}"/>
              </a:ext>
            </a:extLst>
          </p:cNvPr>
          <p:cNvGrpSpPr/>
          <p:nvPr/>
        </p:nvGrpSpPr>
        <p:grpSpPr>
          <a:xfrm>
            <a:off x="179878" y="1834080"/>
            <a:ext cx="12441844" cy="6959535"/>
            <a:chOff x="179878" y="1834080"/>
            <a:chExt cx="12441844" cy="6959535"/>
          </a:xfrm>
        </p:grpSpPr>
        <p:pic>
          <p:nvPicPr>
            <p:cNvPr id="12" name="Grafik 11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8638A1EB-F890-498B-9FE2-005BBA39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77846" r="1522" b="4763"/>
            <a:stretch/>
          </p:blipFill>
          <p:spPr>
            <a:xfrm>
              <a:off x="8169642" y="7219648"/>
              <a:ext cx="4452080" cy="157396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76D2BF9-A4FE-4231-B935-7255B43E8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17329" r="82787" b="22941"/>
            <a:stretch/>
          </p:blipFill>
          <p:spPr>
            <a:xfrm>
              <a:off x="179878" y="1843790"/>
              <a:ext cx="2023676" cy="540583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65F0B8F-7803-4769-AC81-7B221D3FA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7329" r="72951" b="52283"/>
            <a:stretch/>
          </p:blipFill>
          <p:spPr>
            <a:xfrm>
              <a:off x="1858780" y="1843790"/>
              <a:ext cx="1603948" cy="275022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3CC67E7-F52C-41BE-9554-105880618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3" t="17329" r="60539" b="52283"/>
            <a:stretch/>
          </p:blipFill>
          <p:spPr>
            <a:xfrm>
              <a:off x="3028009" y="1843790"/>
              <a:ext cx="2023676" cy="275022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A1D032B-418B-4DD4-BB7F-87C88DCCB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4" t="42836" r="72248" b="22846"/>
            <a:stretch/>
          </p:blipFill>
          <p:spPr>
            <a:xfrm>
              <a:off x="1528997" y="4152275"/>
              <a:ext cx="2023676" cy="310581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5F82EBE-0153-42CA-9CE3-35FF00C6F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3" t="42836" r="60539" b="22846"/>
            <a:stretch/>
          </p:blipFill>
          <p:spPr>
            <a:xfrm>
              <a:off x="3058716" y="4152276"/>
              <a:ext cx="1992967" cy="3105818"/>
            </a:xfrm>
            <a:prstGeom prst="rect">
              <a:avLst/>
            </a:prstGeom>
          </p:spPr>
        </p:pic>
        <p:pic>
          <p:nvPicPr>
            <p:cNvPr id="23" name="Grafik 2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239FDFB-43F6-4E14-9916-837C3540F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17320" r="34074" b="15589"/>
            <a:stretch/>
          </p:blipFill>
          <p:spPr>
            <a:xfrm>
              <a:off x="4362140" y="1842905"/>
              <a:ext cx="4077322" cy="607190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7224C66-2C20-4B9B-B54A-05E3BEE13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77154" r="32670" b="4892"/>
            <a:stretch/>
          </p:blipFill>
          <p:spPr>
            <a:xfrm>
              <a:off x="4362139" y="7168706"/>
              <a:ext cx="4257206" cy="162490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07C5504-63F1-4DE8-AABD-600DBC001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71822" r="63817" b="5610"/>
            <a:stretch/>
          </p:blipFill>
          <p:spPr>
            <a:xfrm>
              <a:off x="179878" y="6685614"/>
              <a:ext cx="4452080" cy="204243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525DE94-C819-44DE-8F9E-E069A456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7" t="46481" r="1405" b="15590"/>
            <a:stretch/>
          </p:blipFill>
          <p:spPr>
            <a:xfrm>
              <a:off x="10628756" y="4482060"/>
              <a:ext cx="1992966" cy="343274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57AF0B3-B7D3-4CBE-BE36-936568584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6" t="17329" r="1405" b="48788"/>
            <a:stretch/>
          </p:blipFill>
          <p:spPr>
            <a:xfrm>
              <a:off x="10628756" y="1843790"/>
              <a:ext cx="1992966" cy="306648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F522BC7-678A-4914-BA0B-086D6FCBE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1" t="17329" r="14286" b="22940"/>
            <a:stretch/>
          </p:blipFill>
          <p:spPr>
            <a:xfrm>
              <a:off x="9369582" y="1843790"/>
              <a:ext cx="1603218" cy="540583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3B098D9-3B0E-0345-B4E0-B90471A63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17222" r="23893" b="50000"/>
            <a:stretch/>
          </p:blipFill>
          <p:spPr>
            <a:xfrm>
              <a:off x="7749916" y="1834080"/>
              <a:ext cx="1992967" cy="296652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1FE87E1-E001-AB49-9A99-B12FB8391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2" t="42836" r="24010" b="21952"/>
            <a:stretch/>
          </p:blipFill>
          <p:spPr>
            <a:xfrm>
              <a:off x="7734934" y="4152276"/>
              <a:ext cx="1992966" cy="3186740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45D456C8-3EBD-624D-9893-0550A27E9E5B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326463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D6DAF4-6D20-C94D-A814-24056434C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  <a:solidFill>
            <a:srgbClr val="8BD5F7"/>
          </a:solidFill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782C20A-D3EE-414D-BBF6-C72B0B4092AD}"/>
              </a:ext>
            </a:extLst>
          </p:cNvPr>
          <p:cNvGrpSpPr/>
          <p:nvPr/>
        </p:nvGrpSpPr>
        <p:grpSpPr>
          <a:xfrm>
            <a:off x="179878" y="1834080"/>
            <a:ext cx="12441844" cy="6959535"/>
            <a:chOff x="179878" y="1834080"/>
            <a:chExt cx="12441844" cy="6959535"/>
          </a:xfrm>
        </p:grpSpPr>
        <p:pic>
          <p:nvPicPr>
            <p:cNvPr id="12" name="Grafik 11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8638A1EB-F890-498B-9FE2-005BBA39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00" t="77846" r="1522" b="4763"/>
            <a:stretch/>
          </p:blipFill>
          <p:spPr>
            <a:xfrm>
              <a:off x="8169642" y="7219648"/>
              <a:ext cx="4452080" cy="157396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76D2BF9-A4FE-4231-B935-7255B43E8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17329" r="82787" b="22941"/>
            <a:stretch/>
          </p:blipFill>
          <p:spPr>
            <a:xfrm>
              <a:off x="179878" y="1843790"/>
              <a:ext cx="2023676" cy="540583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65F0B8F-7803-4769-AC81-7B221D3FA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7329" r="72951" b="52283"/>
            <a:stretch/>
          </p:blipFill>
          <p:spPr>
            <a:xfrm>
              <a:off x="1858780" y="1843790"/>
              <a:ext cx="1603948" cy="2750222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3CC67E7-F52C-41BE-9554-105880618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3" t="17329" r="60539" b="52283"/>
            <a:stretch/>
          </p:blipFill>
          <p:spPr>
            <a:xfrm>
              <a:off x="3028009" y="1843790"/>
              <a:ext cx="2023676" cy="275022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A1D032B-418B-4DD4-BB7F-87C88DCCB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4" t="42836" r="72248" b="22846"/>
            <a:stretch/>
          </p:blipFill>
          <p:spPr>
            <a:xfrm>
              <a:off x="1528997" y="4152275"/>
              <a:ext cx="2023676" cy="310581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5F82EBE-0153-42CA-9CE3-35FF00C6F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3" t="42836" r="60539" b="22846"/>
            <a:stretch/>
          </p:blipFill>
          <p:spPr>
            <a:xfrm>
              <a:off x="3058716" y="4152276"/>
              <a:ext cx="1992967" cy="3105818"/>
            </a:xfrm>
            <a:prstGeom prst="rect">
              <a:avLst/>
            </a:prstGeom>
          </p:spPr>
        </p:pic>
        <p:pic>
          <p:nvPicPr>
            <p:cNvPr id="23" name="Grafik 2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239FDFB-43F6-4E14-9916-837C3540F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17320" r="34074" b="15589"/>
            <a:stretch/>
          </p:blipFill>
          <p:spPr>
            <a:xfrm>
              <a:off x="4362140" y="1842905"/>
              <a:ext cx="4077322" cy="607190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7224C66-2C20-4B9B-B54A-05E3BEE13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75" t="77154" r="32670" b="4892"/>
            <a:stretch/>
          </p:blipFill>
          <p:spPr>
            <a:xfrm>
              <a:off x="4362139" y="7168706"/>
              <a:ext cx="4257206" cy="162490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07C5504-63F1-4DE8-AABD-600DBC001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71822" r="63817" b="5610"/>
            <a:stretch/>
          </p:blipFill>
          <p:spPr>
            <a:xfrm>
              <a:off x="179878" y="6685614"/>
              <a:ext cx="4452080" cy="204243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525DE94-C819-44DE-8F9E-E069A456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7" t="46481" r="1405" b="15590"/>
            <a:stretch/>
          </p:blipFill>
          <p:spPr>
            <a:xfrm>
              <a:off x="10628756" y="4482060"/>
              <a:ext cx="1992966" cy="343274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57AF0B3-B7D3-4CBE-BE36-936568584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6" t="17329" r="1405" b="48788"/>
            <a:stretch/>
          </p:blipFill>
          <p:spPr>
            <a:xfrm>
              <a:off x="10628756" y="1843790"/>
              <a:ext cx="1992966" cy="306648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F522BC7-678A-4914-BA0B-086D6FCBE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1" t="17329" r="14286" b="22940"/>
            <a:stretch/>
          </p:blipFill>
          <p:spPr>
            <a:xfrm>
              <a:off x="9369582" y="1843790"/>
              <a:ext cx="1603218" cy="540583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3B098D9-3B0E-0345-B4E0-B90471A63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39" t="17222" r="23893" b="50000"/>
            <a:stretch/>
          </p:blipFill>
          <p:spPr>
            <a:xfrm>
              <a:off x="7749916" y="1834080"/>
              <a:ext cx="1992967" cy="296652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1FE87E1-E001-AB49-9A99-B12FB8391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2" t="42836" r="24010" b="21952"/>
            <a:stretch/>
          </p:blipFill>
          <p:spPr>
            <a:xfrm>
              <a:off x="7734934" y="4152276"/>
              <a:ext cx="1992966" cy="3186740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45D456C8-3EBD-624D-9893-0550A27E9E5B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65CFA53-267C-A947-9F84-12E6A2F2055D}"/>
              </a:ext>
            </a:extLst>
          </p:cNvPr>
          <p:cNvSpPr/>
          <p:nvPr/>
        </p:nvSpPr>
        <p:spPr>
          <a:xfrm>
            <a:off x="3531799" y="2422845"/>
            <a:ext cx="1321991" cy="68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Programmierer: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Erstellung der Website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060905E-84F9-7B41-A832-58A205C47DD6}"/>
              </a:ext>
            </a:extLst>
          </p:cNvPr>
          <p:cNvSpPr/>
          <p:nvPr/>
        </p:nvSpPr>
        <p:spPr>
          <a:xfrm>
            <a:off x="3535047" y="3104765"/>
            <a:ext cx="1318743" cy="497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Investoren: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Startkapitalgeber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A97E85E-D33D-F74F-86ED-66CD22DA586A}"/>
              </a:ext>
            </a:extLst>
          </p:cNvPr>
          <p:cNvSpPr/>
          <p:nvPr/>
        </p:nvSpPr>
        <p:spPr>
          <a:xfrm>
            <a:off x="7844262" y="2226496"/>
            <a:ext cx="1404667" cy="798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Helfende: </a:t>
            </a:r>
            <a:r>
              <a:rPr lang="de-DE" sz="1100" dirty="0">
                <a:solidFill>
                  <a:prstClr val="black"/>
                </a:solidFill>
              </a:rPr>
              <a:t>Studenten, Geringverdiener, Kurzarbeiter, Arbeitslose, ..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66EFCD2-8F6B-BC4F-BBEA-9FCED031E8E9}"/>
              </a:ext>
            </a:extLst>
          </p:cNvPr>
          <p:cNvSpPr/>
          <p:nvPr/>
        </p:nvSpPr>
        <p:spPr>
          <a:xfrm>
            <a:off x="7842813" y="3013967"/>
            <a:ext cx="1404667" cy="779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Hilfesuchende: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Menschen mit Handicap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DA906D3-324A-3A4B-A42E-803857A7F6B9}"/>
              </a:ext>
            </a:extLst>
          </p:cNvPr>
          <p:cNvSpPr/>
          <p:nvPr/>
        </p:nvSpPr>
        <p:spPr>
          <a:xfrm>
            <a:off x="11159746" y="2466561"/>
            <a:ext cx="1283603" cy="733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Zusammenhalt: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Gesellschaft rückt wieder näher zusammen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260187A-AACD-8544-AA70-31F53C89E72E}"/>
              </a:ext>
            </a:extLst>
          </p:cNvPr>
          <p:cNvSpPr/>
          <p:nvPr/>
        </p:nvSpPr>
        <p:spPr>
          <a:xfrm>
            <a:off x="11157511" y="3200470"/>
            <a:ext cx="1283602" cy="515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Loyalität: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Wird gestärkt 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EF2C7DF-A70A-554D-A4DF-634A04240398}"/>
              </a:ext>
            </a:extLst>
          </p:cNvPr>
          <p:cNvSpPr/>
          <p:nvPr/>
        </p:nvSpPr>
        <p:spPr>
          <a:xfrm>
            <a:off x="7857781" y="4988608"/>
            <a:ext cx="1404667" cy="714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Flyer: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Bei Arbeitsämtern, Bundesagentur für Arbeit, etc.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3179D8C-D0AF-974C-9214-E4A941B5AD8D}"/>
              </a:ext>
            </a:extLst>
          </p:cNvPr>
          <p:cNvSpPr/>
          <p:nvPr/>
        </p:nvSpPr>
        <p:spPr>
          <a:xfrm>
            <a:off x="7857644" y="5690898"/>
            <a:ext cx="1412159" cy="513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Werbung in Sozialen Medien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A553EB3-4780-554F-8E8D-55323B1CAFBE}"/>
              </a:ext>
            </a:extLst>
          </p:cNvPr>
          <p:cNvSpPr/>
          <p:nvPr/>
        </p:nvSpPr>
        <p:spPr>
          <a:xfrm>
            <a:off x="7857644" y="6194793"/>
            <a:ext cx="1404804" cy="567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Anzeigen: In Printmedien im </a:t>
            </a:r>
            <a:r>
              <a:rPr lang="de-DE" sz="1100" dirty="0" err="1">
                <a:solidFill>
                  <a:schemeClr val="tx1"/>
                </a:solidFill>
              </a:rPr>
              <a:t>Ostalbkreis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35C5380-558A-6A4C-AF13-DE27EE3D6E96}"/>
              </a:ext>
            </a:extLst>
          </p:cNvPr>
          <p:cNvSpPr/>
          <p:nvPr/>
        </p:nvSpPr>
        <p:spPr>
          <a:xfrm>
            <a:off x="9472383" y="2320985"/>
            <a:ext cx="1397616" cy="731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Projektteam: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Ideengeber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603CA28-E537-6845-9DC1-76DE3162CDF3}"/>
              </a:ext>
            </a:extLst>
          </p:cNvPr>
          <p:cNvSpPr/>
          <p:nvPr/>
        </p:nvSpPr>
        <p:spPr>
          <a:xfrm>
            <a:off x="9472383" y="3020862"/>
            <a:ext cx="1397616" cy="731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Gläubiger: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Investieren in das Unternehmen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DB9832C-DF99-0E43-AA56-137519AE4552}"/>
              </a:ext>
            </a:extLst>
          </p:cNvPr>
          <p:cNvSpPr/>
          <p:nvPr/>
        </p:nvSpPr>
        <p:spPr>
          <a:xfrm>
            <a:off x="5447502" y="2503358"/>
            <a:ext cx="1788127" cy="1226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Einfache und unkomplizierte Vermittlung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B54AC99-61D8-1444-AFB8-109480830055}"/>
              </a:ext>
            </a:extLst>
          </p:cNvPr>
          <p:cNvSpPr/>
          <p:nvPr/>
        </p:nvSpPr>
        <p:spPr>
          <a:xfrm>
            <a:off x="5447502" y="3729495"/>
            <a:ext cx="1788127" cy="1226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Schnelle und flexible Hilfe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2AF1DEA-BB1D-CD4D-AB58-4ED0B496B269}"/>
              </a:ext>
            </a:extLst>
          </p:cNvPr>
          <p:cNvSpPr/>
          <p:nvPr/>
        </p:nvSpPr>
        <p:spPr>
          <a:xfrm>
            <a:off x="1976345" y="2600723"/>
            <a:ext cx="1316764" cy="726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Infrastruktur: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Internet, Telefonhotline, Technik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C8836EE8-70D6-6D4F-A33A-44C6AAE91C2B}"/>
              </a:ext>
            </a:extLst>
          </p:cNvPr>
          <p:cNvSpPr/>
          <p:nvPr/>
        </p:nvSpPr>
        <p:spPr>
          <a:xfrm>
            <a:off x="3531335" y="5494761"/>
            <a:ext cx="1307248" cy="987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Datenschutzgesetz: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Plattform unterliegt Schutz </a:t>
            </a:r>
            <a:r>
              <a:rPr lang="de-DE" sz="1100" dirty="0" err="1">
                <a:solidFill>
                  <a:schemeClr val="tx1"/>
                </a:solidFill>
              </a:rPr>
              <a:t>personenbezo-gener</a:t>
            </a:r>
            <a:r>
              <a:rPr lang="de-DE" sz="1100" dirty="0">
                <a:solidFill>
                  <a:schemeClr val="tx1"/>
                </a:solidFill>
              </a:rPr>
              <a:t> Daten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2810A15-7E25-4F4D-8A63-662649BB0D7E}"/>
              </a:ext>
            </a:extLst>
          </p:cNvPr>
          <p:cNvSpPr/>
          <p:nvPr/>
        </p:nvSpPr>
        <p:spPr>
          <a:xfrm>
            <a:off x="2016638" y="4496895"/>
            <a:ext cx="1307247" cy="509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Unterstützung: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Der Hilfesuchenden Personen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CDC2B801-AFA0-B842-B5B4-00F7019C1D11}"/>
              </a:ext>
            </a:extLst>
          </p:cNvPr>
          <p:cNvSpPr/>
          <p:nvPr/>
        </p:nvSpPr>
        <p:spPr>
          <a:xfrm>
            <a:off x="2016637" y="5207198"/>
            <a:ext cx="1307247" cy="832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Plattform: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Um beide Seiten (Hilfesuchende und Helfer) zusammenbringen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808790C-E5B3-5A4F-86B2-63B7F289D44B}"/>
              </a:ext>
            </a:extLst>
          </p:cNvPr>
          <p:cNvSpPr/>
          <p:nvPr/>
        </p:nvSpPr>
        <p:spPr>
          <a:xfrm>
            <a:off x="2007130" y="6039811"/>
            <a:ext cx="1307247" cy="920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Marketing: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Dienstleistungen bewerben und Markenimage aufbauen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B567D34-17F4-9341-A001-2C3106C2943E}"/>
              </a:ext>
            </a:extLst>
          </p:cNvPr>
          <p:cNvSpPr/>
          <p:nvPr/>
        </p:nvSpPr>
        <p:spPr>
          <a:xfrm>
            <a:off x="400247" y="2560455"/>
            <a:ext cx="1307131" cy="802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CO2 Reduktion: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Durch kurze Transportwege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1BFB2FC-2882-8741-B981-1782F4FAAEC8}"/>
              </a:ext>
            </a:extLst>
          </p:cNvPr>
          <p:cNvSpPr/>
          <p:nvPr/>
        </p:nvSpPr>
        <p:spPr>
          <a:xfrm>
            <a:off x="1612861" y="7418525"/>
            <a:ext cx="1307247" cy="7336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100" dirty="0">
                <a:solidFill>
                  <a:prstClr val="black"/>
                </a:solidFill>
              </a:rPr>
              <a:t>Werbekosten:</a:t>
            </a:r>
          </a:p>
          <a:p>
            <a:pPr lvl="0" algn="ctr"/>
            <a:r>
              <a:rPr lang="de-DE" sz="1100" dirty="0">
                <a:solidFill>
                  <a:prstClr val="black"/>
                </a:solidFill>
              </a:rPr>
              <a:t>Für jeder Art von Werbung (Anzeigen, Plakate)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ABBC0C2C-A8FD-1944-8E90-FC30C5E5669F}"/>
              </a:ext>
            </a:extLst>
          </p:cNvPr>
          <p:cNvSpPr/>
          <p:nvPr/>
        </p:nvSpPr>
        <p:spPr>
          <a:xfrm>
            <a:off x="305613" y="7418525"/>
            <a:ext cx="1307247" cy="876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Miete und Ausstattung:</a:t>
            </a:r>
          </a:p>
          <a:p>
            <a:pPr algn="ctr"/>
            <a:r>
              <a:rPr lang="de-DE" sz="1100" dirty="0">
                <a:solidFill>
                  <a:prstClr val="black"/>
                </a:solidFill>
              </a:rPr>
              <a:t>Für die Ausstattung (PC, Telefon, ..) &amp; evtl. Büroraum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02191B23-C1FC-1C4E-BD34-FA767C100579}"/>
              </a:ext>
            </a:extLst>
          </p:cNvPr>
          <p:cNvSpPr/>
          <p:nvPr/>
        </p:nvSpPr>
        <p:spPr>
          <a:xfrm>
            <a:off x="2921122" y="7412910"/>
            <a:ext cx="1307247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Personalkosten: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Für das Gründer-Team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90CA5BA-8670-3E48-8D7E-9EEC9F7B1806}"/>
              </a:ext>
            </a:extLst>
          </p:cNvPr>
          <p:cNvSpPr/>
          <p:nvPr/>
        </p:nvSpPr>
        <p:spPr>
          <a:xfrm>
            <a:off x="9799649" y="7446233"/>
            <a:ext cx="1452596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Abo: 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Hilfesuchende und Helfende müssen sich ein Profil anlegen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643351D-C81B-0D4A-BF0E-78BF6BE25E99}"/>
              </a:ext>
            </a:extLst>
          </p:cNvPr>
          <p:cNvSpPr/>
          <p:nvPr/>
        </p:nvSpPr>
        <p:spPr>
          <a:xfrm>
            <a:off x="11140885" y="5014840"/>
            <a:ext cx="1256334" cy="704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Arbeit: Flexibler, spontaner und abwechslungsreicher Nebenjob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5608A355-E8B8-AA4C-9CBE-A92D8F66DE34}"/>
              </a:ext>
            </a:extLst>
          </p:cNvPr>
          <p:cNvSpPr/>
          <p:nvPr/>
        </p:nvSpPr>
        <p:spPr>
          <a:xfrm>
            <a:off x="11132633" y="5708640"/>
            <a:ext cx="1256334" cy="690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Hilfe: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Schnelle und unkomplizierte Hilfe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5E5D4C47-EB9C-2946-AF31-454A1C60C3FA}"/>
              </a:ext>
            </a:extLst>
          </p:cNvPr>
          <p:cNvSpPr/>
          <p:nvPr/>
        </p:nvSpPr>
        <p:spPr>
          <a:xfrm>
            <a:off x="11135300" y="6394880"/>
            <a:ext cx="1256334" cy="824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Fernhilfe: Helfende können von Angehörigen organisiert werden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3F8329B-84C7-F045-AC46-57E9C2EA835E}"/>
              </a:ext>
            </a:extLst>
          </p:cNvPr>
          <p:cNvSpPr/>
          <p:nvPr/>
        </p:nvSpPr>
        <p:spPr>
          <a:xfrm>
            <a:off x="5111479" y="7461361"/>
            <a:ext cx="2520000" cy="612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Helfen: </a:t>
            </a: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Menschen helfen Menschen.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1E7EE865-C5D0-7946-B691-24B5BFCE71E0}"/>
              </a:ext>
            </a:extLst>
          </p:cNvPr>
          <p:cNvSpPr/>
          <p:nvPr/>
        </p:nvSpPr>
        <p:spPr>
          <a:xfrm>
            <a:off x="7831243" y="3700046"/>
            <a:ext cx="1404667" cy="779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Helfende: </a:t>
            </a:r>
            <a:r>
              <a:rPr lang="de-DE" sz="1100" dirty="0">
                <a:solidFill>
                  <a:prstClr val="black"/>
                </a:solidFill>
              </a:rPr>
              <a:t>Studenten, Geringverdiener, Kurzarbeiter, Arbeitslose, ..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6CF0CD2-CA01-3242-9FDE-3CDF2BA59BEE}"/>
              </a:ext>
            </a:extLst>
          </p:cNvPr>
          <p:cNvSpPr/>
          <p:nvPr/>
        </p:nvSpPr>
        <p:spPr>
          <a:xfrm>
            <a:off x="-344774" y="1842905"/>
            <a:ext cx="13671030" cy="695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7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36756-D671-4446-B2FF-FDF3BD42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79" y="853440"/>
            <a:ext cx="10707369" cy="1539239"/>
          </a:xfrm>
        </p:spPr>
        <p:txBody>
          <a:bodyPr>
            <a:normAutofit/>
          </a:bodyPr>
          <a:lstStyle/>
          <a:p>
            <a:r>
              <a:rPr lang="de-DE" dirty="0"/>
              <a:t>Spielablauf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725" cy="7932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30430" y="5618480"/>
            <a:ext cx="471170" cy="398272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D06B4B9-B1ED-4167-A670-5502C283D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84261"/>
              </p:ext>
            </p:extLst>
          </p:nvPr>
        </p:nvGraphicFramePr>
        <p:xfrm>
          <a:off x="1351279" y="2727960"/>
          <a:ext cx="10099040" cy="57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CCB20800-08AA-8E44-ACE1-E2F8932E4397}"/>
              </a:ext>
            </a:extLst>
          </p:cNvPr>
          <p:cNvSpPr/>
          <p:nvPr/>
        </p:nvSpPr>
        <p:spPr>
          <a:xfrm>
            <a:off x="1217569" y="2605937"/>
            <a:ext cx="10560423" cy="1900517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30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1AAD194-8A37-0F40-BA46-333C9B2F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638A1EB-F890-498B-9FE2-005BBA39B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77846" r="1522" b="4763"/>
          <a:stretch/>
        </p:blipFill>
        <p:spPr>
          <a:xfrm>
            <a:off x="541628" y="8365760"/>
            <a:ext cx="4452080" cy="15739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6D2BF9-A4FE-4231-B935-7255B43E8F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7329" r="82787" b="22941"/>
          <a:stretch/>
        </p:blipFill>
        <p:spPr>
          <a:xfrm>
            <a:off x="13860685" y="4195362"/>
            <a:ext cx="2023676" cy="540583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65F0B8F-7803-4769-AC81-7B221D3FA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7329" r="72951" b="52283"/>
          <a:stretch/>
        </p:blipFill>
        <p:spPr>
          <a:xfrm>
            <a:off x="-463391" y="3398254"/>
            <a:ext cx="1603948" cy="275022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CC67E7-F52C-41BE-9554-1058806188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17329" r="60539" b="52283"/>
          <a:stretch/>
        </p:blipFill>
        <p:spPr>
          <a:xfrm>
            <a:off x="12105066" y="1740923"/>
            <a:ext cx="2023676" cy="275022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A1D032B-418B-4DD4-BB7F-87C88DCCB1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42836" r="72248" b="22846"/>
          <a:stretch/>
        </p:blipFill>
        <p:spPr>
          <a:xfrm>
            <a:off x="8739263" y="-553244"/>
            <a:ext cx="2023676" cy="31058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5F82EBE-0153-42CA-9CE3-35FF00C6F2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836" r="60539" b="22846"/>
          <a:stretch/>
        </p:blipFill>
        <p:spPr>
          <a:xfrm>
            <a:off x="8435551" y="5259942"/>
            <a:ext cx="1992967" cy="3105818"/>
          </a:xfrm>
          <a:prstGeom prst="rect">
            <a:avLst/>
          </a:prstGeom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239FDFB-43F6-4E14-9916-837C3540FC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17320" r="34074" b="15589"/>
          <a:stretch/>
        </p:blipFill>
        <p:spPr>
          <a:xfrm>
            <a:off x="10108341" y="4719404"/>
            <a:ext cx="4077322" cy="607190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7224C66-2C20-4B9B-B54A-05E3BEE130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7154" r="32670" b="4892"/>
          <a:stretch/>
        </p:blipFill>
        <p:spPr>
          <a:xfrm>
            <a:off x="6800663" y="2946917"/>
            <a:ext cx="4257206" cy="162490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07C5504-63F1-4DE8-AABD-600DBC0011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71822" r="63817" b="5610"/>
          <a:stretch/>
        </p:blipFill>
        <p:spPr>
          <a:xfrm>
            <a:off x="-3763070" y="7755364"/>
            <a:ext cx="4452080" cy="204243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525DE94-C819-44DE-8F9E-E069A456F00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7" t="46481" r="1405" b="15590"/>
          <a:stretch/>
        </p:blipFill>
        <p:spPr>
          <a:xfrm>
            <a:off x="2560577" y="4319077"/>
            <a:ext cx="1992966" cy="343274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57AF0B3-B7D3-4CBE-BE36-9365685841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6" t="17329" r="1405" b="48788"/>
          <a:stretch/>
        </p:blipFill>
        <p:spPr>
          <a:xfrm>
            <a:off x="14150027" y="207680"/>
            <a:ext cx="1992966" cy="306648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F522BC7-678A-4914-BA0B-086D6FCBEAC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1" t="17329" r="14286" b="22940"/>
          <a:stretch/>
        </p:blipFill>
        <p:spPr>
          <a:xfrm>
            <a:off x="-3295012" y="-277120"/>
            <a:ext cx="1603218" cy="54058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712D24-CAFD-B84F-A17B-5D48BBFF11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9" t="43728" r="23206" b="22389"/>
          <a:stretch/>
        </p:blipFill>
        <p:spPr>
          <a:xfrm>
            <a:off x="-1463109" y="207680"/>
            <a:ext cx="2060390" cy="30664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69E43B-B13A-534B-B58C-C3779D15A92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3" t="17329" r="23206" b="52105"/>
          <a:stretch/>
        </p:blipFill>
        <p:spPr>
          <a:xfrm>
            <a:off x="-2801976" y="5391239"/>
            <a:ext cx="2091966" cy="2766266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3F79298B-C0DB-8946-95B3-28EF11BABD9A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202156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7D6DAF4-6D20-C94D-A814-24056434C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07"/>
            <a:ext cx="12801600" cy="9050385"/>
          </a:xfrm>
          <a:prstGeom prst="rect">
            <a:avLst/>
          </a:prstGeom>
          <a:solidFill>
            <a:srgbClr val="8BD5F7"/>
          </a:solidFill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638A1EB-F890-498B-9FE2-005BBA39B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77846" r="1522" b="4763"/>
          <a:stretch/>
        </p:blipFill>
        <p:spPr>
          <a:xfrm>
            <a:off x="8169642" y="7219648"/>
            <a:ext cx="4452080" cy="15739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6D2BF9-A4FE-4231-B935-7255B43E8F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7329" r="82787" b="22941"/>
          <a:stretch/>
        </p:blipFill>
        <p:spPr>
          <a:xfrm>
            <a:off x="179878" y="1843790"/>
            <a:ext cx="2023676" cy="540583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65F0B8F-7803-4769-AC81-7B221D3FA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7329" r="72951" b="52283"/>
          <a:stretch/>
        </p:blipFill>
        <p:spPr>
          <a:xfrm>
            <a:off x="1858780" y="1843790"/>
            <a:ext cx="1603948" cy="275022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CC67E7-F52C-41BE-9554-1058806188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17329" r="60539" b="52283"/>
          <a:stretch/>
        </p:blipFill>
        <p:spPr>
          <a:xfrm>
            <a:off x="3028009" y="1843790"/>
            <a:ext cx="2023676" cy="275022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A1D032B-418B-4DD4-BB7F-87C88DCCB1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42836" r="72248" b="22846"/>
          <a:stretch/>
        </p:blipFill>
        <p:spPr>
          <a:xfrm>
            <a:off x="1528997" y="4152275"/>
            <a:ext cx="2023676" cy="31058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5F82EBE-0153-42CA-9CE3-35FF00C6F2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836" r="60539" b="22846"/>
          <a:stretch/>
        </p:blipFill>
        <p:spPr>
          <a:xfrm>
            <a:off x="3058716" y="4152276"/>
            <a:ext cx="1992967" cy="3105818"/>
          </a:xfrm>
          <a:prstGeom prst="rect">
            <a:avLst/>
          </a:prstGeom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239FDFB-43F6-4E14-9916-837C3540FC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17320" r="34074" b="15589"/>
          <a:stretch/>
        </p:blipFill>
        <p:spPr>
          <a:xfrm>
            <a:off x="4362140" y="1842905"/>
            <a:ext cx="4077322" cy="607190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7224C66-2C20-4B9B-B54A-05E3BEE130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7154" r="32670" b="4892"/>
          <a:stretch/>
        </p:blipFill>
        <p:spPr>
          <a:xfrm>
            <a:off x="4362139" y="7168706"/>
            <a:ext cx="4257206" cy="162490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07C5504-63F1-4DE8-AABD-600DBC0011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71822" r="63817" b="5610"/>
          <a:stretch/>
        </p:blipFill>
        <p:spPr>
          <a:xfrm>
            <a:off x="179878" y="6685614"/>
            <a:ext cx="4452080" cy="204243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525DE94-C819-44DE-8F9E-E069A456F00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7" t="46481" r="1405" b="15590"/>
          <a:stretch/>
        </p:blipFill>
        <p:spPr>
          <a:xfrm>
            <a:off x="10628756" y="4482060"/>
            <a:ext cx="1992966" cy="343274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57AF0B3-B7D3-4CBE-BE36-9365685841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6" t="17329" r="1405" b="48788"/>
          <a:stretch/>
        </p:blipFill>
        <p:spPr>
          <a:xfrm>
            <a:off x="10628756" y="1843790"/>
            <a:ext cx="1992966" cy="306648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F522BC7-678A-4914-BA0B-086D6FCBEAC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1" t="17329" r="14286" b="22940"/>
          <a:stretch/>
        </p:blipFill>
        <p:spPr>
          <a:xfrm>
            <a:off x="9369582" y="1843790"/>
            <a:ext cx="1603218" cy="540583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D11B11E-7261-437B-B609-3506427BBB95}"/>
              </a:ext>
            </a:extLst>
          </p:cNvPr>
          <p:cNvSpPr/>
          <p:nvPr/>
        </p:nvSpPr>
        <p:spPr>
          <a:xfrm>
            <a:off x="0" y="8906002"/>
            <a:ext cx="4631959" cy="37070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Tipp: Klicke auf die Sprechblase um Hilfe zu erhalten!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098D9-3B0E-0345-B4E0-B90471A63C3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9" t="17222" r="23893" b="50000"/>
          <a:stretch/>
        </p:blipFill>
        <p:spPr>
          <a:xfrm>
            <a:off x="7749916" y="1834080"/>
            <a:ext cx="1992967" cy="2966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FE87E1-E001-AB49-9A99-B12FB8391F7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2" t="42836" r="24010" b="21952"/>
          <a:stretch/>
        </p:blipFill>
        <p:spPr>
          <a:xfrm>
            <a:off x="7734934" y="4152276"/>
            <a:ext cx="1992966" cy="318674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45D456C8-3EBD-624D-9893-0550A27E9E5B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366615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36756-D671-4446-B2FF-FDF3BD42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79" y="853440"/>
            <a:ext cx="10707369" cy="1539239"/>
          </a:xfrm>
        </p:spPr>
        <p:txBody>
          <a:bodyPr>
            <a:normAutofit/>
          </a:bodyPr>
          <a:lstStyle/>
          <a:p>
            <a:r>
              <a:rPr lang="de-DE" dirty="0"/>
              <a:t>Spielablauf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725" cy="7932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30430" y="5618480"/>
            <a:ext cx="471170" cy="398272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D06B4B9-B1ED-4167-A670-5502C283DD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1279" y="2727960"/>
          <a:ext cx="10099040" cy="57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CCB20800-08AA-8E44-ACE1-E2F8932E4397}"/>
              </a:ext>
            </a:extLst>
          </p:cNvPr>
          <p:cNvSpPr/>
          <p:nvPr/>
        </p:nvSpPr>
        <p:spPr>
          <a:xfrm>
            <a:off x="1120587" y="4643138"/>
            <a:ext cx="10560423" cy="1900517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38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1/4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711060" y="2002740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Rentner</a:t>
              </a:r>
              <a:endParaRPr lang="de-DE" b="1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rgbClr val="F2AE81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Gehen gerne spazieren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711060" y="3467624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Vereine</a:t>
              </a:r>
              <a:endParaRPr lang="de-DE" b="1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Bsp. Trikots für Fußballverein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711060" y="4932508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Arbeitslose</a:t>
              </a:r>
              <a:endParaRPr lang="de-DE" b="1" dirty="0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Müssen aufs Geld achten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711060" y="6397392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Unternehmen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Kleidung für das Betriebssportteam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8A3E10A-EA53-465E-A854-3E8BDA319E92}"/>
              </a:ext>
            </a:extLst>
          </p:cNvPr>
          <p:cNvGrpSpPr/>
          <p:nvPr/>
        </p:nvGrpSpPr>
        <p:grpSpPr>
          <a:xfrm>
            <a:off x="3711060" y="7862274"/>
            <a:ext cx="2520000" cy="1012666"/>
            <a:chOff x="3775181" y="1584484"/>
            <a:chExt cx="2520000" cy="1012666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690AD0CA-6B92-481B-A46D-AD90F3D545E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Sportler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3FB2F5D-9F5F-41C7-B810-C4DE288EC0A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E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0BD11645-3157-4401-A872-37987CBD0BE5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Sportbegeisterte Leute</a:t>
              </a: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911706" y="2002740"/>
            <a:ext cx="2520000" cy="1012666"/>
            <a:chOff x="3775181" y="1584484"/>
            <a:chExt cx="2520000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Hersteller</a:t>
              </a:r>
              <a:endParaRPr lang="de-DE" b="1" dirty="0"/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rgbClr val="FFDB65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Stellen das Garn aus recyceltem Material her</a:t>
              </a:r>
            </a:p>
          </p:txBody>
        </p:sp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F6FD93D-2004-4EF3-B3DD-2115289676A3}"/>
              </a:ext>
            </a:extLst>
          </p:cNvPr>
          <p:cNvGrpSpPr/>
          <p:nvPr/>
        </p:nvGrpSpPr>
        <p:grpSpPr>
          <a:xfrm>
            <a:off x="911706" y="3467624"/>
            <a:ext cx="2520000" cy="1012666"/>
            <a:chOff x="3775181" y="1584484"/>
            <a:chExt cx="2520000" cy="1012666"/>
          </a:xfrm>
        </p:grpSpPr>
        <p:sp>
          <p:nvSpPr>
            <p:cNvPr id="309" name="Textfeld 308">
              <a:extLst>
                <a:ext uri="{FF2B5EF4-FFF2-40B4-BE49-F238E27FC236}">
                  <a16:creationId xmlns:a16="http://schemas.microsoft.com/office/drawing/2014/main" id="{96B1EEB0-779E-4409-8366-BF3C84C9DD7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Alpakafarm</a:t>
              </a:r>
              <a:endParaRPr lang="de-DE" b="1" dirty="0"/>
            </a:p>
          </p:txBody>
        </p:sp>
        <p:sp>
          <p:nvSpPr>
            <p:cNvPr id="310" name="Textfeld 309">
              <a:extLst>
                <a:ext uri="{FF2B5EF4-FFF2-40B4-BE49-F238E27FC236}">
                  <a16:creationId xmlns:a16="http://schemas.microsoft.com/office/drawing/2014/main" id="{0309398A-0608-4952-97E7-662A55F365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A23EC8D9-A887-4411-9A20-C6E8149F0D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Produziert hochwertige Alpakawolle</a:t>
              </a:r>
            </a:p>
          </p:txBody>
        </p:sp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BF044640-6A0E-49B3-A8A5-38977514FD1C}"/>
              </a:ext>
            </a:extLst>
          </p:cNvPr>
          <p:cNvGrpSpPr/>
          <p:nvPr/>
        </p:nvGrpSpPr>
        <p:grpSpPr>
          <a:xfrm>
            <a:off x="911706" y="4932508"/>
            <a:ext cx="2520000" cy="1012666"/>
            <a:chOff x="3775181" y="1584484"/>
            <a:chExt cx="2520000" cy="1012666"/>
          </a:xfrm>
        </p:grpSpPr>
        <p:sp>
          <p:nvSpPr>
            <p:cNvPr id="306" name="Textfeld 305">
              <a:extLst>
                <a:ext uri="{FF2B5EF4-FFF2-40B4-BE49-F238E27FC236}">
                  <a16:creationId xmlns:a16="http://schemas.microsoft.com/office/drawing/2014/main" id="{0D80385C-CA29-4285-B501-47353137ED05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Lebenshilfe</a:t>
              </a:r>
              <a:endParaRPr lang="de-DE" b="1" dirty="0"/>
            </a:p>
          </p:txBody>
        </p:sp>
        <p:sp>
          <p:nvSpPr>
            <p:cNvPr id="307" name="Textfeld 306">
              <a:extLst>
                <a:ext uri="{FF2B5EF4-FFF2-40B4-BE49-F238E27FC236}">
                  <a16:creationId xmlns:a16="http://schemas.microsoft.com/office/drawing/2014/main" id="{BBE75454-D345-4A91-8D53-2B49A1C86A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2F42F98C-5479-457F-AF27-F16134C98D55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Verpacken und etikettieren die Kleidung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F2DCD01-1A4E-4FCB-BE22-CC985A4400AE}"/>
              </a:ext>
            </a:extLst>
          </p:cNvPr>
          <p:cNvGrpSpPr/>
          <p:nvPr/>
        </p:nvGrpSpPr>
        <p:grpSpPr>
          <a:xfrm>
            <a:off x="911706" y="6397392"/>
            <a:ext cx="2520000" cy="1012666"/>
            <a:chOff x="3775181" y="1584484"/>
            <a:chExt cx="2520000" cy="1012666"/>
          </a:xfrm>
        </p:grpSpPr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79A3B877-00DA-45D8-BFF6-C844AD3317B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Nähereien</a:t>
              </a:r>
            </a:p>
          </p:txBody>
        </p:sp>
        <p:sp>
          <p:nvSpPr>
            <p:cNvPr id="304" name="Textfeld 303">
              <a:extLst>
                <a:ext uri="{FF2B5EF4-FFF2-40B4-BE49-F238E27FC236}">
                  <a16:creationId xmlns:a16="http://schemas.microsoft.com/office/drawing/2014/main" id="{598C0E3A-017D-4B8A-90A6-1EDA8E5FD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92EAEAA3-BE66-47EB-B42B-5B2C151F00A8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Herstellung in Bangladesch </a:t>
              </a:r>
            </a:p>
          </p:txBody>
        </p:sp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5464AE7B-2E91-4A37-A1F5-C4876162DEB9}"/>
              </a:ext>
            </a:extLst>
          </p:cNvPr>
          <p:cNvGrpSpPr/>
          <p:nvPr/>
        </p:nvGrpSpPr>
        <p:grpSpPr>
          <a:xfrm>
            <a:off x="911706" y="7862274"/>
            <a:ext cx="2520000" cy="1012666"/>
            <a:chOff x="3775181" y="1584484"/>
            <a:chExt cx="2520000" cy="1012666"/>
          </a:xfrm>
        </p:grpSpPr>
        <p:sp>
          <p:nvSpPr>
            <p:cNvPr id="300" name="Textfeld 299">
              <a:extLst>
                <a:ext uri="{FF2B5EF4-FFF2-40B4-BE49-F238E27FC236}">
                  <a16:creationId xmlns:a16="http://schemas.microsoft.com/office/drawing/2014/main" id="{C9228145-8B25-4CEE-A1ED-C07CBA8C2DE2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Nähereien</a:t>
              </a:r>
              <a:endParaRPr lang="de-DE" b="1" dirty="0"/>
            </a:p>
          </p:txBody>
        </p:sp>
        <p:sp>
          <p:nvSpPr>
            <p:cNvPr id="301" name="Textfeld 300">
              <a:extLst>
                <a:ext uri="{FF2B5EF4-FFF2-40B4-BE49-F238E27FC236}">
                  <a16:creationId xmlns:a16="http://schemas.microsoft.com/office/drawing/2014/main" id="{B9D20D5F-5457-4265-AF4A-78E036E6EE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E</a:t>
              </a:r>
            </a:p>
          </p:txBody>
        </p:sp>
        <p:sp>
          <p:nvSpPr>
            <p:cNvPr id="302" name="Rechteck 301">
              <a:extLst>
                <a:ext uri="{FF2B5EF4-FFF2-40B4-BE49-F238E27FC236}">
                  <a16:creationId xmlns:a16="http://schemas.microsoft.com/office/drawing/2014/main" id="{3838D26E-4B87-48A4-AA8F-D521A9F9BCF7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Herstellung in Deutschland</a:t>
              </a:r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2E9B019-D585-45A6-AAB1-14754C3F8D77}"/>
              </a:ext>
            </a:extLst>
          </p:cNvPr>
          <p:cNvGrpSpPr/>
          <p:nvPr/>
        </p:nvGrpSpPr>
        <p:grpSpPr>
          <a:xfrm>
            <a:off x="6510414" y="2002740"/>
            <a:ext cx="2520000" cy="1012666"/>
            <a:chOff x="3775181" y="1584484"/>
            <a:chExt cx="2520000" cy="1012666"/>
          </a:xfrm>
        </p:grpSpPr>
        <p:sp>
          <p:nvSpPr>
            <p:cNvPr id="333" name="Textfeld 332">
              <a:extLst>
                <a:ext uri="{FF2B5EF4-FFF2-40B4-BE49-F238E27FC236}">
                  <a16:creationId xmlns:a16="http://schemas.microsoft.com/office/drawing/2014/main" id="{3BA86CFB-3EC4-49A5-B1A3-49C6C2E1608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Infrastruktur</a:t>
              </a:r>
            </a:p>
          </p:txBody>
        </p:sp>
        <p:sp>
          <p:nvSpPr>
            <p:cNvPr id="334" name="Textfeld 333">
              <a:extLst>
                <a:ext uri="{FF2B5EF4-FFF2-40B4-BE49-F238E27FC236}">
                  <a16:creationId xmlns:a16="http://schemas.microsoft.com/office/drawing/2014/main" id="{A5D0CF97-9A43-4CC8-96EF-EFB8A97815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rgbClr val="A9D18E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4535233F-A794-4CB9-995D-761EB6A96A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Erweiterung der Infrastruktur in Indien</a:t>
              </a:r>
            </a:p>
            <a:p>
              <a:pPr algn="ctr"/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ABB45920-4B69-4928-BA37-09333A248685}"/>
              </a:ext>
            </a:extLst>
          </p:cNvPr>
          <p:cNvGrpSpPr/>
          <p:nvPr/>
        </p:nvGrpSpPr>
        <p:grpSpPr>
          <a:xfrm>
            <a:off x="6510414" y="3467624"/>
            <a:ext cx="2520000" cy="1012666"/>
            <a:chOff x="3775181" y="1584484"/>
            <a:chExt cx="2520000" cy="1012666"/>
          </a:xfrm>
        </p:grpSpPr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0105F244-9037-4271-A689-14790589C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Arbeitsplätze</a:t>
              </a:r>
              <a:endParaRPr lang="de-DE" b="1" dirty="0"/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EF993E7E-C2DB-4438-A6B6-C8E81B2536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02756F56-A1B6-4C6A-ACB4-29E6E29AA2F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Schafft Arbeitsplätze in Deutschland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B8C0AF4C-6A18-4FE8-9EC8-38AB387956FB}"/>
              </a:ext>
            </a:extLst>
          </p:cNvPr>
          <p:cNvGrpSpPr/>
          <p:nvPr/>
        </p:nvGrpSpPr>
        <p:grpSpPr>
          <a:xfrm>
            <a:off x="6510414" y="4932508"/>
            <a:ext cx="2520000" cy="1012666"/>
            <a:chOff x="3775181" y="1584484"/>
            <a:chExt cx="2520000" cy="1012666"/>
          </a:xfrm>
        </p:grpSpPr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CFE01333-C76C-417C-A340-14BD01F1B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Arbeitssituation</a:t>
              </a:r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593A41BB-9CF3-4E6E-B462-DC5F5EA8E2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F273BF1F-B311-40F1-849A-F70CB468138F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Faire Löhne für Bangladesch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952E5BE7-0568-439E-B987-4949A3BCA8B8}"/>
              </a:ext>
            </a:extLst>
          </p:cNvPr>
          <p:cNvGrpSpPr/>
          <p:nvPr/>
        </p:nvGrpSpPr>
        <p:grpSpPr>
          <a:xfrm>
            <a:off x="6510414" y="6397392"/>
            <a:ext cx="2520000" cy="1012666"/>
            <a:chOff x="3775181" y="1584484"/>
            <a:chExt cx="2520000" cy="1012666"/>
          </a:xfrm>
        </p:grpSpPr>
        <p:sp>
          <p:nvSpPr>
            <p:cNvPr id="324" name="Textfeld 323">
              <a:extLst>
                <a:ext uri="{FF2B5EF4-FFF2-40B4-BE49-F238E27FC236}">
                  <a16:creationId xmlns:a16="http://schemas.microsoft.com/office/drawing/2014/main" id="{9B818388-3BF7-45EC-86A9-B77C3B07653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Selbstbest. Leben</a:t>
              </a:r>
            </a:p>
          </p:txBody>
        </p:sp>
        <p:sp>
          <p:nvSpPr>
            <p:cNvPr id="325" name="Textfeld 324">
              <a:extLst>
                <a:ext uri="{FF2B5EF4-FFF2-40B4-BE49-F238E27FC236}">
                  <a16:creationId xmlns:a16="http://schemas.microsoft.com/office/drawing/2014/main" id="{C11872CB-5985-491E-BCDF-B36A7587D4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65CFD888-8E1F-4689-AF64-55DBB8F8340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Für Menschen mit geistiger Behinderung</a:t>
              </a:r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AD6A36E-46F4-4C7E-862A-CEB221AAABBD}"/>
              </a:ext>
            </a:extLst>
          </p:cNvPr>
          <p:cNvGrpSpPr/>
          <p:nvPr/>
        </p:nvGrpSpPr>
        <p:grpSpPr>
          <a:xfrm>
            <a:off x="9309768" y="2002740"/>
            <a:ext cx="2520000" cy="1012666"/>
            <a:chOff x="3775181" y="1584484"/>
            <a:chExt cx="2520000" cy="1012666"/>
          </a:xfrm>
        </p:grpSpPr>
        <p:sp>
          <p:nvSpPr>
            <p:cNvPr id="354" name="Textfeld 353">
              <a:extLst>
                <a:ext uri="{FF2B5EF4-FFF2-40B4-BE49-F238E27FC236}">
                  <a16:creationId xmlns:a16="http://schemas.microsoft.com/office/drawing/2014/main" id="{A15A3FDB-493B-4074-800F-5C48FC05C5D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Pop-Up Store</a:t>
              </a:r>
              <a:endParaRPr lang="de-DE" b="1" dirty="0"/>
            </a:p>
          </p:txBody>
        </p:sp>
        <p:sp>
          <p:nvSpPr>
            <p:cNvPr id="355" name="Textfeld 354">
              <a:extLst>
                <a:ext uri="{FF2B5EF4-FFF2-40B4-BE49-F238E27FC236}">
                  <a16:creationId xmlns:a16="http://schemas.microsoft.com/office/drawing/2014/main" id="{0D9319BE-6064-46CA-A5A7-3170B267E4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rgbClr val="9DC3E7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0D444EA6-9F40-4D42-B220-BE6810D97D49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Ermöglicht anprobieren der Sportkleidung</a:t>
              </a:r>
            </a:p>
          </p:txBody>
        </p:sp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5505CD95-6C72-4542-AE3D-3083EC22E655}"/>
              </a:ext>
            </a:extLst>
          </p:cNvPr>
          <p:cNvGrpSpPr/>
          <p:nvPr/>
        </p:nvGrpSpPr>
        <p:grpSpPr>
          <a:xfrm>
            <a:off x="9309768" y="3467624"/>
            <a:ext cx="2520000" cy="1012666"/>
            <a:chOff x="3775181" y="1584484"/>
            <a:chExt cx="2520000" cy="1012666"/>
          </a:xfrm>
        </p:grpSpPr>
        <p:sp>
          <p:nvSpPr>
            <p:cNvPr id="351" name="Textfeld 350">
              <a:extLst>
                <a:ext uri="{FF2B5EF4-FFF2-40B4-BE49-F238E27FC236}">
                  <a16:creationId xmlns:a16="http://schemas.microsoft.com/office/drawing/2014/main" id="{23282483-1F13-4D61-A552-917B3B0728B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Mundpropaganda</a:t>
              </a:r>
              <a:endParaRPr lang="de-DE" b="1" dirty="0"/>
            </a:p>
          </p:txBody>
        </p: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70182A20-1563-4A92-A351-F11FB8F76F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7FFE93CC-16C1-4083-9872-5A164BCD606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Kunde empfiehlt uns weiter</a:t>
              </a:r>
            </a:p>
          </p:txBody>
        </p:sp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42FA4ED6-24B8-41EA-A8AC-9CD4C43E25C7}"/>
              </a:ext>
            </a:extLst>
          </p:cNvPr>
          <p:cNvGrpSpPr/>
          <p:nvPr/>
        </p:nvGrpSpPr>
        <p:grpSpPr>
          <a:xfrm>
            <a:off x="9309768" y="4932508"/>
            <a:ext cx="2520000" cy="1012666"/>
            <a:chOff x="3775181" y="1584484"/>
            <a:chExt cx="2520000" cy="1012666"/>
          </a:xfrm>
        </p:grpSpPr>
        <p:sp>
          <p:nvSpPr>
            <p:cNvPr id="348" name="Textfeld 347">
              <a:extLst>
                <a:ext uri="{FF2B5EF4-FFF2-40B4-BE49-F238E27FC236}">
                  <a16:creationId xmlns:a16="http://schemas.microsoft.com/office/drawing/2014/main" id="{E19ECD01-51DD-4485-B38E-3E44AC585D23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 err="1"/>
                <a:t>Influencer</a:t>
              </a:r>
              <a:endParaRPr lang="de-DE" b="1" dirty="0"/>
            </a:p>
          </p:txBody>
        </p:sp>
        <p:sp>
          <p:nvSpPr>
            <p:cNvPr id="349" name="Textfeld 348">
              <a:extLst>
                <a:ext uri="{FF2B5EF4-FFF2-40B4-BE49-F238E27FC236}">
                  <a16:creationId xmlns:a16="http://schemas.microsoft.com/office/drawing/2014/main" id="{83ECD5F8-0CFA-44CE-84C5-E367AC60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8D48FC81-DC4C-4EE9-ADD8-31E1292E9DC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 err="1">
                  <a:solidFill>
                    <a:schemeClr val="tx1"/>
                  </a:solidFill>
                </a:rPr>
                <a:t>Influencer</a:t>
              </a:r>
              <a:r>
                <a:rPr lang="de-DE" sz="1800" dirty="0">
                  <a:solidFill>
                    <a:schemeClr val="tx1"/>
                  </a:solidFill>
                </a:rPr>
                <a:t> im  Sportbereich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BBB062C5-A617-41D6-838F-DDFB268F18A7}"/>
              </a:ext>
            </a:extLst>
          </p:cNvPr>
          <p:cNvGrpSpPr/>
          <p:nvPr/>
        </p:nvGrpSpPr>
        <p:grpSpPr>
          <a:xfrm>
            <a:off x="9309768" y="6397392"/>
            <a:ext cx="2520000" cy="1012666"/>
            <a:chOff x="3775181" y="1584484"/>
            <a:chExt cx="2520000" cy="1012666"/>
          </a:xfrm>
        </p:grpSpPr>
        <p:sp>
          <p:nvSpPr>
            <p:cNvPr id="345" name="Textfeld 344">
              <a:extLst>
                <a:ext uri="{FF2B5EF4-FFF2-40B4-BE49-F238E27FC236}">
                  <a16:creationId xmlns:a16="http://schemas.microsoft.com/office/drawing/2014/main" id="{8D7412C8-A3BB-4775-A719-46AE64AC3C1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TV- Werbung</a:t>
              </a:r>
              <a:endParaRPr lang="de-DE" b="1" dirty="0"/>
            </a:p>
          </p:txBody>
        </p:sp>
        <p:sp>
          <p:nvSpPr>
            <p:cNvPr id="346" name="Textfeld 345">
              <a:extLst>
                <a:ext uri="{FF2B5EF4-FFF2-40B4-BE49-F238E27FC236}">
                  <a16:creationId xmlns:a16="http://schemas.microsoft.com/office/drawing/2014/main" id="{F7CC2E64-9DA5-40D8-9BC3-DBC30F7C94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A6471958-BD3F-4EF2-9E66-8512F2EBCA7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Von 14:00 – 16:00 Uhr auf RTL II</a:t>
              </a:r>
            </a:p>
          </p:txBody>
        </p:sp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3ED11198-6EE5-4A80-8073-77CE29756E99}"/>
              </a:ext>
            </a:extLst>
          </p:cNvPr>
          <p:cNvGrpSpPr/>
          <p:nvPr/>
        </p:nvGrpSpPr>
        <p:grpSpPr>
          <a:xfrm>
            <a:off x="9309768" y="7862274"/>
            <a:ext cx="2520000" cy="1012666"/>
            <a:chOff x="3775181" y="1584484"/>
            <a:chExt cx="2520000" cy="1012666"/>
          </a:xfrm>
        </p:grpSpPr>
        <p:sp>
          <p:nvSpPr>
            <p:cNvPr id="342" name="Textfeld 341">
              <a:extLst>
                <a:ext uri="{FF2B5EF4-FFF2-40B4-BE49-F238E27FC236}">
                  <a16:creationId xmlns:a16="http://schemas.microsoft.com/office/drawing/2014/main" id="{02F615CD-A544-4519-8ABD-6A3B2C9EA86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Werbeplakate</a:t>
              </a:r>
              <a:endParaRPr lang="de-DE" b="1" dirty="0"/>
            </a:p>
          </p:txBody>
        </p:sp>
        <p:sp>
          <p:nvSpPr>
            <p:cNvPr id="343" name="Textfeld 342">
              <a:extLst>
                <a:ext uri="{FF2B5EF4-FFF2-40B4-BE49-F238E27FC236}">
                  <a16:creationId xmlns:a16="http://schemas.microsoft.com/office/drawing/2014/main" id="{14C81C8B-378A-44E4-AB04-0423FC25C4D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E</a:t>
              </a:r>
            </a:p>
          </p:txBody>
        </p:sp>
        <p:sp>
          <p:nvSpPr>
            <p:cNvPr id="344" name="Rechteck 343">
              <a:extLst>
                <a:ext uri="{FF2B5EF4-FFF2-40B4-BE49-F238E27FC236}">
                  <a16:creationId xmlns:a16="http://schemas.microsoft.com/office/drawing/2014/main" id="{03DE504C-1EC6-487A-B630-F1C158639EB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Auf Litfaßsäulen und Busbahnhöfen</a:t>
              </a:r>
            </a:p>
          </p:txBody>
        </p:sp>
      </p:grpSp>
      <p:sp>
        <p:nvSpPr>
          <p:cNvPr id="87" name="Titel 1">
            <a:extLst>
              <a:ext uri="{FF2B5EF4-FFF2-40B4-BE49-F238E27FC236}">
                <a16:creationId xmlns:a16="http://schemas.microsoft.com/office/drawing/2014/main" id="{89304C6D-8602-BA4B-9C4B-43B745CB1CDF}"/>
              </a:ext>
            </a:extLst>
          </p:cNvPr>
          <p:cNvSpPr txBox="1">
            <a:spLocks/>
          </p:cNvSpPr>
          <p:nvPr/>
        </p:nvSpPr>
        <p:spPr>
          <a:xfrm>
            <a:off x="911706" y="723460"/>
            <a:ext cx="8886798" cy="184912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040" dirty="0" err="1">
                <a:solidFill>
                  <a:srgbClr val="90C325"/>
                </a:solidFill>
                <a:latin typeface="Trebuchet MS" panose="020B0703020202090204" pitchFamily="34" charset="0"/>
              </a:rPr>
              <a:t>Fishnet</a:t>
            </a:r>
            <a:r>
              <a:rPr lang="de-DE" sz="5040" dirty="0">
                <a:solidFill>
                  <a:srgbClr val="90C325"/>
                </a:solidFill>
                <a:latin typeface="Trebuchet MS" panose="020B0703020202090204" pitchFamily="34" charset="0"/>
              </a:rPr>
              <a:t> </a:t>
            </a:r>
            <a:r>
              <a:rPr lang="de-DE" sz="5040" dirty="0" err="1">
                <a:solidFill>
                  <a:srgbClr val="90C325"/>
                </a:solidFill>
                <a:latin typeface="Trebuchet MS" panose="020B0703020202090204" pitchFamily="34" charset="0"/>
              </a:rPr>
              <a:t>Clothing</a:t>
            </a:r>
            <a:endParaRPr lang="de-DE" sz="5040" dirty="0">
              <a:solidFill>
                <a:srgbClr val="90C325"/>
              </a:solidFill>
              <a:latin typeface="Trebuchet MS" panose="020B0703020202090204" pitchFamily="34" charset="0"/>
            </a:endParaRPr>
          </a:p>
        </p:txBody>
      </p:sp>
      <p:pic>
        <p:nvPicPr>
          <p:cNvPr id="88" name="Grafik 8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ABE3A31-9FD3-4D27-942E-B0321C0C5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897853" y="4505004"/>
            <a:ext cx="547704" cy="3600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B3F230A5-CFD0-4B36-8012-AF6B1ED38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4" y="3043954"/>
            <a:ext cx="656783" cy="3600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4DD11929-A9E8-4B4F-AB92-E9A93BD87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4" y="5972232"/>
            <a:ext cx="656783" cy="360000"/>
          </a:xfrm>
          <a:prstGeom prst="rect">
            <a:avLst/>
          </a:prstGeom>
        </p:spPr>
      </p:pic>
      <p:pic>
        <p:nvPicPr>
          <p:cNvPr id="91" name="Grafik 9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90DED59-B840-4E8F-B175-BEB3068EC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843314" y="7432810"/>
            <a:ext cx="547704" cy="3600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F7547C3E-7E8D-413D-8E45-806F65D4A4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4" y="8895767"/>
            <a:ext cx="656783" cy="360000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06C1F7C0-F9C6-4A9E-8CA4-6F254D777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2668" y="8895767"/>
            <a:ext cx="656783" cy="3600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0D961C0D-7C14-4C1C-B026-F1ED6D0581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241376" y="3043954"/>
            <a:ext cx="656783" cy="360000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09F5B153-E6B2-475B-ACB5-A5157B4E99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241376" y="5972232"/>
            <a:ext cx="656783" cy="360000"/>
          </a:xfrm>
          <a:prstGeom prst="rect">
            <a:avLst/>
          </a:prstGeom>
        </p:spPr>
      </p:pic>
      <p:pic>
        <p:nvPicPr>
          <p:cNvPr id="106" name="Grafik 10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3A202A8-CD45-44D2-AD3F-5BBB661ED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0241376" y="7432810"/>
            <a:ext cx="547704" cy="360000"/>
          </a:xfrm>
          <a:prstGeom prst="rect">
            <a:avLst/>
          </a:prstGeom>
        </p:spPr>
      </p:pic>
      <p:pic>
        <p:nvPicPr>
          <p:cNvPr id="108" name="Grafik 10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73DFA1C-E2DF-4316-97C9-23D56DB6D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4697207" y="3043954"/>
            <a:ext cx="547704" cy="36000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4A4E1D71-7C72-49BD-9E69-55D3F4E1E0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2667" y="4505004"/>
            <a:ext cx="656783" cy="360000"/>
          </a:xfrm>
          <a:prstGeom prst="rect">
            <a:avLst/>
          </a:prstGeom>
        </p:spPr>
      </p:pic>
      <p:pic>
        <p:nvPicPr>
          <p:cNvPr id="110" name="Grafik 10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AF173DD-4391-46D7-9157-3D0B25312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4695736" y="5972232"/>
            <a:ext cx="547704" cy="360000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EEC18C44-0D71-42F9-8A18-8D3C03B64F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1196" y="7432810"/>
            <a:ext cx="656783" cy="360000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31A53C66-E13C-46E7-A09A-9E4230D368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442021" y="4505004"/>
            <a:ext cx="656783" cy="360000"/>
          </a:xfrm>
          <a:prstGeom prst="rect">
            <a:avLst/>
          </a:prstGeom>
        </p:spPr>
      </p:pic>
      <p:pic>
        <p:nvPicPr>
          <p:cNvPr id="113" name="Grafik 1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847E4BD-1064-4F3F-8A6D-990FC7CD9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7496560" y="3043954"/>
            <a:ext cx="547704" cy="360000"/>
          </a:xfrm>
          <a:prstGeom prst="rect">
            <a:avLst/>
          </a:prstGeom>
        </p:spPr>
      </p:pic>
      <p:pic>
        <p:nvPicPr>
          <p:cNvPr id="114" name="Grafik 1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628874E-4E6E-495F-A8C5-07D89CA74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7496560" y="5972232"/>
            <a:ext cx="547704" cy="360000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BD78EFAA-C514-496E-BC41-8DE76D9FE1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442021" y="7432810"/>
            <a:ext cx="656783" cy="360000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09FDA185-0FD6-4A7D-A82F-06CE58F3CC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186836" y="4505004"/>
            <a:ext cx="656783" cy="360000"/>
          </a:xfrm>
          <a:prstGeom prst="rect">
            <a:avLst/>
          </a:prstGeom>
        </p:spPr>
      </p:pic>
      <p:pic>
        <p:nvPicPr>
          <p:cNvPr id="117" name="Grafik 11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1D6BADF-24A2-4667-A14B-A531225048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0241376" y="8895767"/>
            <a:ext cx="547704" cy="360000"/>
          </a:xfrm>
          <a:prstGeom prst="rect">
            <a:avLst/>
          </a:prstGeom>
        </p:spPr>
      </p:pic>
      <p:sp>
        <p:nvSpPr>
          <p:cNvPr id="118" name="Textfeld 117">
            <a:extLst>
              <a:ext uri="{FF2B5EF4-FFF2-40B4-BE49-F238E27FC236}">
                <a16:creationId xmlns:a16="http://schemas.microsoft.com/office/drawing/2014/main" id="{9CE04A0A-2764-4E8E-AC74-9F1D6D40BCE9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Schlüssel Partner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6F32C76B-4CBE-44D1-BFC7-12C06EC06373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Kunden</a:t>
            </a:r>
            <a:endParaRPr lang="de-DE" b="1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170B4689-D6F9-4889-9CA3-BA4C44701BE3}"/>
              </a:ext>
            </a:extLst>
          </p:cNvPr>
          <p:cNvSpPr txBox="1"/>
          <p:nvPr/>
        </p:nvSpPr>
        <p:spPr>
          <a:xfrm>
            <a:off x="12270220" y="269484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Kanäle</a:t>
            </a:r>
            <a:endParaRPr lang="de-DE" sz="2000" b="1" dirty="0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7D91BAE2-28CB-4CAF-8515-8705A0481E61}"/>
              </a:ext>
            </a:extLst>
          </p:cNvPr>
          <p:cNvSpPr txBox="1"/>
          <p:nvPr/>
        </p:nvSpPr>
        <p:spPr>
          <a:xfrm>
            <a:off x="12270220" y="2181106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Gesell. Auswirkungen</a:t>
            </a:r>
            <a:endParaRPr lang="de-DE" sz="2000" b="1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E1A56DC1-E5FB-42B4-B027-454E9DEEC0B9}"/>
              </a:ext>
            </a:extLst>
          </p:cNvPr>
          <p:cNvSpPr/>
          <p:nvPr/>
        </p:nvSpPr>
        <p:spPr>
          <a:xfrm>
            <a:off x="1896507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D807D223-AE00-41D0-A677-F299B7FD6C1A}"/>
              </a:ext>
            </a:extLst>
          </p:cNvPr>
          <p:cNvSpPr/>
          <p:nvPr/>
        </p:nvSpPr>
        <p:spPr>
          <a:xfrm>
            <a:off x="1896507" y="450500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2054667E-5E35-4D97-8020-49A818D2017D}"/>
              </a:ext>
            </a:extLst>
          </p:cNvPr>
          <p:cNvSpPr/>
          <p:nvPr/>
        </p:nvSpPr>
        <p:spPr>
          <a:xfrm>
            <a:off x="1896507" y="5972232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30E06922-B3E3-4FC2-BBC2-3991FF4EF862}"/>
              </a:ext>
            </a:extLst>
          </p:cNvPr>
          <p:cNvSpPr/>
          <p:nvPr/>
        </p:nvSpPr>
        <p:spPr>
          <a:xfrm>
            <a:off x="1896507" y="743281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A62E06E0-0866-41D0-AD77-80E1E2A2D177}"/>
              </a:ext>
            </a:extLst>
          </p:cNvPr>
          <p:cNvSpPr/>
          <p:nvPr/>
        </p:nvSpPr>
        <p:spPr>
          <a:xfrm>
            <a:off x="1896507" y="8895767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945BE769-9513-4377-B626-82125E213673}"/>
              </a:ext>
            </a:extLst>
          </p:cNvPr>
          <p:cNvSpPr/>
          <p:nvPr/>
        </p:nvSpPr>
        <p:spPr>
          <a:xfrm>
            <a:off x="4668591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B354330E-C9F4-463A-9B7C-4B45260EEEA8}"/>
              </a:ext>
            </a:extLst>
          </p:cNvPr>
          <p:cNvSpPr/>
          <p:nvPr/>
        </p:nvSpPr>
        <p:spPr>
          <a:xfrm>
            <a:off x="4668591" y="450500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C0651661-639F-4F7E-B5B2-20BE0FDD5497}"/>
              </a:ext>
            </a:extLst>
          </p:cNvPr>
          <p:cNvSpPr/>
          <p:nvPr/>
        </p:nvSpPr>
        <p:spPr>
          <a:xfrm>
            <a:off x="4668591" y="5972232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3EBC78B3-2D85-408E-ABCF-354868F9B40F}"/>
              </a:ext>
            </a:extLst>
          </p:cNvPr>
          <p:cNvSpPr/>
          <p:nvPr/>
        </p:nvSpPr>
        <p:spPr>
          <a:xfrm>
            <a:off x="4668591" y="743281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98439197-C695-45E1-BC07-F9A3B51D14D5}"/>
              </a:ext>
            </a:extLst>
          </p:cNvPr>
          <p:cNvSpPr/>
          <p:nvPr/>
        </p:nvSpPr>
        <p:spPr>
          <a:xfrm>
            <a:off x="4668591" y="8895767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638F9FFC-D75E-48E4-A932-49376894689C}"/>
              </a:ext>
            </a:extLst>
          </p:cNvPr>
          <p:cNvSpPr/>
          <p:nvPr/>
        </p:nvSpPr>
        <p:spPr>
          <a:xfrm>
            <a:off x="7496265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555BDD85-20D1-4ECB-B6E1-3656CB5968A9}"/>
              </a:ext>
            </a:extLst>
          </p:cNvPr>
          <p:cNvSpPr/>
          <p:nvPr/>
        </p:nvSpPr>
        <p:spPr>
          <a:xfrm>
            <a:off x="7496265" y="450500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6DDFBE9D-D885-4CCF-A4E7-D76A6D0145B4}"/>
              </a:ext>
            </a:extLst>
          </p:cNvPr>
          <p:cNvSpPr/>
          <p:nvPr/>
        </p:nvSpPr>
        <p:spPr>
          <a:xfrm>
            <a:off x="7496265" y="5972232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1EAAFD1A-AA5A-4544-B43D-8F9D78CDCBBA}"/>
              </a:ext>
            </a:extLst>
          </p:cNvPr>
          <p:cNvSpPr/>
          <p:nvPr/>
        </p:nvSpPr>
        <p:spPr>
          <a:xfrm>
            <a:off x="7496265" y="743281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E188D1F4-0345-48B9-B949-E7C22E375830}"/>
              </a:ext>
            </a:extLst>
          </p:cNvPr>
          <p:cNvSpPr/>
          <p:nvPr/>
        </p:nvSpPr>
        <p:spPr>
          <a:xfrm>
            <a:off x="10279396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FCB45B87-DE91-4E00-BF20-218043108C65}"/>
              </a:ext>
            </a:extLst>
          </p:cNvPr>
          <p:cNvSpPr/>
          <p:nvPr/>
        </p:nvSpPr>
        <p:spPr>
          <a:xfrm>
            <a:off x="10279396" y="450500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D0F2E27B-68E7-4167-B8BC-C90FBFD662D2}"/>
              </a:ext>
            </a:extLst>
          </p:cNvPr>
          <p:cNvSpPr/>
          <p:nvPr/>
        </p:nvSpPr>
        <p:spPr>
          <a:xfrm>
            <a:off x="10279396" y="5972232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655E11B9-E131-4D32-B255-31EECBD95B12}"/>
              </a:ext>
            </a:extLst>
          </p:cNvPr>
          <p:cNvSpPr/>
          <p:nvPr/>
        </p:nvSpPr>
        <p:spPr>
          <a:xfrm>
            <a:off x="10279396" y="743281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echteck 139">
            <a:extLst>
              <a:ext uri="{FF2B5EF4-FFF2-40B4-BE49-F238E27FC236}">
                <a16:creationId xmlns:a16="http://schemas.microsoft.com/office/drawing/2014/main" id="{A617D938-83C6-4CE6-BC26-0CE5DAE82FC1}"/>
              </a:ext>
            </a:extLst>
          </p:cNvPr>
          <p:cNvSpPr/>
          <p:nvPr/>
        </p:nvSpPr>
        <p:spPr>
          <a:xfrm>
            <a:off x="10279396" y="8895767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19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2/4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711060" y="2002740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Sozial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Gesundheitssystems in Bangladesch fördern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711060" y="3467624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Ökologisch</a:t>
              </a:r>
              <a:endParaRPr lang="de-DE" b="1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Trainingsequipment aus biologischen Stoffen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711060" y="4932508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Nachhaltig &amp; Fair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Fair und nachhaltig produzierte Kleidung</a:t>
              </a: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911706" y="2002740"/>
            <a:ext cx="2520000" cy="1012666"/>
            <a:chOff x="3775181" y="1584484"/>
            <a:chExt cx="2520000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NGO</a:t>
              </a:r>
              <a:endParaRPr lang="de-DE" b="1" dirty="0"/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Fischt Müll aus den Meeren</a:t>
              </a:r>
            </a:p>
          </p:txBody>
        </p:sp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F6FD93D-2004-4EF3-B3DD-2115289676A3}"/>
              </a:ext>
            </a:extLst>
          </p:cNvPr>
          <p:cNvGrpSpPr/>
          <p:nvPr/>
        </p:nvGrpSpPr>
        <p:grpSpPr>
          <a:xfrm>
            <a:off x="911706" y="3467624"/>
            <a:ext cx="2520000" cy="1012666"/>
            <a:chOff x="3775181" y="1584484"/>
            <a:chExt cx="2520000" cy="1012666"/>
          </a:xfrm>
        </p:grpSpPr>
        <p:sp>
          <p:nvSpPr>
            <p:cNvPr id="309" name="Textfeld 308">
              <a:extLst>
                <a:ext uri="{FF2B5EF4-FFF2-40B4-BE49-F238E27FC236}">
                  <a16:creationId xmlns:a16="http://schemas.microsoft.com/office/drawing/2014/main" id="{96B1EEB0-779E-4409-8366-BF3C84C9DD7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de-DE" sz="2400" b="1" dirty="0"/>
            </a:p>
            <a:p>
              <a:pPr algn="ctr"/>
              <a:r>
                <a:rPr lang="de-DE" sz="1800" b="1" dirty="0"/>
                <a:t>IHK</a:t>
              </a:r>
            </a:p>
            <a:p>
              <a:pPr algn="ctr"/>
              <a:endParaRPr lang="de-DE" b="1" dirty="0"/>
            </a:p>
          </p:txBody>
        </p:sp>
        <p:sp>
          <p:nvSpPr>
            <p:cNvPr id="310" name="Textfeld 309">
              <a:extLst>
                <a:ext uri="{FF2B5EF4-FFF2-40B4-BE49-F238E27FC236}">
                  <a16:creationId xmlns:a16="http://schemas.microsoft.com/office/drawing/2014/main" id="{0309398A-0608-4952-97E7-662A55F365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A23EC8D9-A887-4411-9A20-C6E8149F0D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Branchenübergreifender Verband</a:t>
              </a:r>
            </a:p>
          </p:txBody>
        </p:sp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BF044640-6A0E-49B3-A8A5-38977514FD1C}"/>
              </a:ext>
            </a:extLst>
          </p:cNvPr>
          <p:cNvGrpSpPr/>
          <p:nvPr/>
        </p:nvGrpSpPr>
        <p:grpSpPr>
          <a:xfrm>
            <a:off x="911706" y="4932508"/>
            <a:ext cx="2520000" cy="1012666"/>
            <a:chOff x="3775181" y="1584484"/>
            <a:chExt cx="2520000" cy="1012666"/>
          </a:xfrm>
        </p:grpSpPr>
        <p:sp>
          <p:nvSpPr>
            <p:cNvPr id="306" name="Textfeld 305">
              <a:extLst>
                <a:ext uri="{FF2B5EF4-FFF2-40B4-BE49-F238E27FC236}">
                  <a16:creationId xmlns:a16="http://schemas.microsoft.com/office/drawing/2014/main" id="{0D80385C-CA29-4285-B501-47353137ED05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Gläubiger</a:t>
              </a:r>
              <a:endParaRPr lang="de-DE" b="1" dirty="0"/>
            </a:p>
          </p:txBody>
        </p:sp>
        <p:sp>
          <p:nvSpPr>
            <p:cNvPr id="307" name="Textfeld 306">
              <a:extLst>
                <a:ext uri="{FF2B5EF4-FFF2-40B4-BE49-F238E27FC236}">
                  <a16:creationId xmlns:a16="http://schemas.microsoft.com/office/drawing/2014/main" id="{BBE75454-D345-4A91-8D53-2B49A1C86A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2F42F98C-5479-457F-AF27-F16134C98D55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Investieren in das Unternehmen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F2DCD01-1A4E-4FCB-BE22-CC985A4400AE}"/>
              </a:ext>
            </a:extLst>
          </p:cNvPr>
          <p:cNvGrpSpPr/>
          <p:nvPr/>
        </p:nvGrpSpPr>
        <p:grpSpPr>
          <a:xfrm>
            <a:off x="911706" y="6397392"/>
            <a:ext cx="2520000" cy="1012666"/>
            <a:chOff x="3775181" y="1584484"/>
            <a:chExt cx="2520000" cy="1012666"/>
          </a:xfrm>
        </p:grpSpPr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79A3B877-00DA-45D8-BFF6-C844AD3317B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Mitarbeiter</a:t>
              </a:r>
            </a:p>
          </p:txBody>
        </p:sp>
        <p:sp>
          <p:nvSpPr>
            <p:cNvPr id="304" name="Textfeld 303">
              <a:extLst>
                <a:ext uri="{FF2B5EF4-FFF2-40B4-BE49-F238E27FC236}">
                  <a16:creationId xmlns:a16="http://schemas.microsoft.com/office/drawing/2014/main" id="{598C0E3A-017D-4B8A-90A6-1EDA8E5FD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92EAEAA3-BE66-47EB-B42B-5B2C151F00A8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Die für das Unternehmen arbeiten</a:t>
              </a:r>
            </a:p>
          </p:txBody>
        </p:sp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5464AE7B-2E91-4A37-A1F5-C4876162DEB9}"/>
              </a:ext>
            </a:extLst>
          </p:cNvPr>
          <p:cNvGrpSpPr/>
          <p:nvPr/>
        </p:nvGrpSpPr>
        <p:grpSpPr>
          <a:xfrm>
            <a:off x="911706" y="7862274"/>
            <a:ext cx="2520000" cy="1012666"/>
            <a:chOff x="3775181" y="1584484"/>
            <a:chExt cx="2520000" cy="1012666"/>
          </a:xfrm>
        </p:grpSpPr>
        <p:sp>
          <p:nvSpPr>
            <p:cNvPr id="300" name="Textfeld 299">
              <a:extLst>
                <a:ext uri="{FF2B5EF4-FFF2-40B4-BE49-F238E27FC236}">
                  <a16:creationId xmlns:a16="http://schemas.microsoft.com/office/drawing/2014/main" id="{C9228145-8B25-4CEE-A1ED-C07CBA8C2DE2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IG Metall</a:t>
              </a:r>
              <a:endParaRPr lang="de-DE" b="1" dirty="0"/>
            </a:p>
          </p:txBody>
        </p:sp>
        <p:sp>
          <p:nvSpPr>
            <p:cNvPr id="301" name="Textfeld 300">
              <a:extLst>
                <a:ext uri="{FF2B5EF4-FFF2-40B4-BE49-F238E27FC236}">
                  <a16:creationId xmlns:a16="http://schemas.microsoft.com/office/drawing/2014/main" id="{B9D20D5F-5457-4265-AF4A-78E036E6EE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E</a:t>
              </a:r>
            </a:p>
          </p:txBody>
        </p:sp>
        <p:sp>
          <p:nvSpPr>
            <p:cNvPr id="302" name="Rechteck 301">
              <a:extLst>
                <a:ext uri="{FF2B5EF4-FFF2-40B4-BE49-F238E27FC236}">
                  <a16:creationId xmlns:a16="http://schemas.microsoft.com/office/drawing/2014/main" id="{3838D26E-4B87-48A4-AA8F-D521A9F9BCF7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Gewerkschaft der Metallindustrie</a:t>
              </a:r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2E9B019-D585-45A6-AAB1-14754C3F8D77}"/>
              </a:ext>
            </a:extLst>
          </p:cNvPr>
          <p:cNvGrpSpPr/>
          <p:nvPr/>
        </p:nvGrpSpPr>
        <p:grpSpPr>
          <a:xfrm>
            <a:off x="6510414" y="2002740"/>
            <a:ext cx="2520000" cy="1012666"/>
            <a:chOff x="3775181" y="1584484"/>
            <a:chExt cx="2520000" cy="1012666"/>
          </a:xfrm>
        </p:grpSpPr>
        <p:sp>
          <p:nvSpPr>
            <p:cNvPr id="333" name="Textfeld 332">
              <a:extLst>
                <a:ext uri="{FF2B5EF4-FFF2-40B4-BE49-F238E27FC236}">
                  <a16:creationId xmlns:a16="http://schemas.microsoft.com/office/drawing/2014/main" id="{3BA86CFB-3EC4-49A5-B1A3-49C6C2E1608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Alpakawolle</a:t>
              </a:r>
            </a:p>
          </p:txBody>
        </p:sp>
        <p:sp>
          <p:nvSpPr>
            <p:cNvPr id="334" name="Textfeld 333">
              <a:extLst>
                <a:ext uri="{FF2B5EF4-FFF2-40B4-BE49-F238E27FC236}">
                  <a16:creationId xmlns:a16="http://schemas.microsoft.com/office/drawing/2014/main" id="{A5D0CF97-9A43-4CC8-96EF-EFB8A97815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4535233F-A794-4CB9-995D-761EB6A96A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Wolle von glücklichen Alpakas</a:t>
              </a:r>
            </a:p>
          </p:txBody>
        </p:sp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ABB45920-4B69-4928-BA37-09333A248685}"/>
              </a:ext>
            </a:extLst>
          </p:cNvPr>
          <p:cNvGrpSpPr/>
          <p:nvPr/>
        </p:nvGrpSpPr>
        <p:grpSpPr>
          <a:xfrm>
            <a:off x="6510414" y="3467624"/>
            <a:ext cx="2520000" cy="1012666"/>
            <a:chOff x="3775181" y="1584484"/>
            <a:chExt cx="2520000" cy="1012666"/>
          </a:xfrm>
        </p:grpSpPr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0105F244-9037-4271-A689-14790589C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Alte Netze</a:t>
              </a:r>
              <a:endParaRPr lang="de-DE" b="1" dirty="0"/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EF993E7E-C2DB-4438-A6B6-C8E81B2536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02756F56-A1B6-4C6A-ACB4-29E6E29AA2F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Aus dem Meer gefischter Abfall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B8C0AF4C-6A18-4FE8-9EC8-38AB387956FB}"/>
              </a:ext>
            </a:extLst>
          </p:cNvPr>
          <p:cNvGrpSpPr/>
          <p:nvPr/>
        </p:nvGrpSpPr>
        <p:grpSpPr>
          <a:xfrm>
            <a:off x="6510414" y="4932508"/>
            <a:ext cx="2520000" cy="1012666"/>
            <a:chOff x="3775181" y="1584484"/>
            <a:chExt cx="2520000" cy="1012666"/>
          </a:xfrm>
        </p:grpSpPr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CFE01333-C76C-417C-A340-14BD01F1B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KFZ- Ersatzteile</a:t>
              </a:r>
              <a:endParaRPr lang="de-DE" b="1" dirty="0"/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593A41BB-9CF3-4E6E-B462-DC5F5EA8E2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F273BF1F-B311-40F1-849A-F70CB468138F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Ersatzteile für Autos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952E5BE7-0568-439E-B987-4949A3BCA8B8}"/>
              </a:ext>
            </a:extLst>
          </p:cNvPr>
          <p:cNvGrpSpPr/>
          <p:nvPr/>
        </p:nvGrpSpPr>
        <p:grpSpPr>
          <a:xfrm>
            <a:off x="6510414" y="6397392"/>
            <a:ext cx="2520000" cy="1012666"/>
            <a:chOff x="3775181" y="1584484"/>
            <a:chExt cx="2520000" cy="1012666"/>
          </a:xfrm>
        </p:grpSpPr>
        <p:sp>
          <p:nvSpPr>
            <p:cNvPr id="324" name="Textfeld 323">
              <a:extLst>
                <a:ext uri="{FF2B5EF4-FFF2-40B4-BE49-F238E27FC236}">
                  <a16:creationId xmlns:a16="http://schemas.microsoft.com/office/drawing/2014/main" id="{9B818388-3BF7-45EC-86A9-B77C3B07653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Garn</a:t>
              </a:r>
            </a:p>
          </p:txBody>
        </p:sp>
        <p:sp>
          <p:nvSpPr>
            <p:cNvPr id="325" name="Textfeld 324">
              <a:extLst>
                <a:ext uri="{FF2B5EF4-FFF2-40B4-BE49-F238E27FC236}">
                  <a16:creationId xmlns:a16="http://schemas.microsoft.com/office/drawing/2014/main" id="{C11872CB-5985-491E-BCDF-B36A7587D4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65CFD888-8E1F-4689-AF64-55DBB8F8340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Garn aus Plastikmüll und Fischernetzen</a:t>
              </a:r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AD6A36E-46F4-4C7E-862A-CEB221AAABBD}"/>
              </a:ext>
            </a:extLst>
          </p:cNvPr>
          <p:cNvGrpSpPr/>
          <p:nvPr/>
        </p:nvGrpSpPr>
        <p:grpSpPr>
          <a:xfrm>
            <a:off x="9309768" y="2002740"/>
            <a:ext cx="2520000" cy="1012666"/>
            <a:chOff x="3775181" y="1584484"/>
            <a:chExt cx="2520000" cy="1012666"/>
          </a:xfrm>
        </p:grpSpPr>
        <p:sp>
          <p:nvSpPr>
            <p:cNvPr id="354" name="Textfeld 353">
              <a:extLst>
                <a:ext uri="{FF2B5EF4-FFF2-40B4-BE49-F238E27FC236}">
                  <a16:creationId xmlns:a16="http://schemas.microsoft.com/office/drawing/2014/main" id="{A15A3FDB-493B-4074-800F-5C48FC05C5D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MarkenG</a:t>
              </a:r>
            </a:p>
          </p:txBody>
        </p:sp>
        <p:sp>
          <p:nvSpPr>
            <p:cNvPr id="355" name="Textfeld 354">
              <a:extLst>
                <a:ext uri="{FF2B5EF4-FFF2-40B4-BE49-F238E27FC236}">
                  <a16:creationId xmlns:a16="http://schemas.microsoft.com/office/drawing/2014/main" id="{0D9319BE-6064-46CA-A5A7-3170B267E4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0D444EA6-9F40-4D42-B220-BE6810D97D49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Sichert die eingetragene Marke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5505CD95-6C72-4542-AE3D-3083EC22E655}"/>
              </a:ext>
            </a:extLst>
          </p:cNvPr>
          <p:cNvGrpSpPr/>
          <p:nvPr/>
        </p:nvGrpSpPr>
        <p:grpSpPr>
          <a:xfrm>
            <a:off x="9309768" y="3467624"/>
            <a:ext cx="2520000" cy="1012666"/>
            <a:chOff x="3775181" y="1584484"/>
            <a:chExt cx="2520000" cy="1012666"/>
          </a:xfrm>
        </p:grpSpPr>
        <p:sp>
          <p:nvSpPr>
            <p:cNvPr id="351" name="Textfeld 350">
              <a:extLst>
                <a:ext uri="{FF2B5EF4-FFF2-40B4-BE49-F238E27FC236}">
                  <a16:creationId xmlns:a16="http://schemas.microsoft.com/office/drawing/2014/main" id="{23282483-1F13-4D61-A552-917B3B0728B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TierSchG</a:t>
              </a:r>
              <a:endParaRPr lang="de-DE" sz="2000" b="1" dirty="0"/>
            </a:p>
          </p:txBody>
        </p: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70182A20-1563-4A92-A351-F11FB8F76F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7FFE93CC-16C1-4083-9872-5A164BCD606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Schützt das Leben und Wohl von Tieren</a:t>
              </a:r>
            </a:p>
          </p:txBody>
        </p:sp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42FA4ED6-24B8-41EA-A8AC-9CD4C43E25C7}"/>
              </a:ext>
            </a:extLst>
          </p:cNvPr>
          <p:cNvGrpSpPr/>
          <p:nvPr/>
        </p:nvGrpSpPr>
        <p:grpSpPr>
          <a:xfrm>
            <a:off x="9309768" y="4932508"/>
            <a:ext cx="2520000" cy="1012666"/>
            <a:chOff x="3775181" y="1584484"/>
            <a:chExt cx="2520000" cy="1012666"/>
          </a:xfrm>
        </p:grpSpPr>
        <p:sp>
          <p:nvSpPr>
            <p:cNvPr id="348" name="Textfeld 347">
              <a:extLst>
                <a:ext uri="{FF2B5EF4-FFF2-40B4-BE49-F238E27FC236}">
                  <a16:creationId xmlns:a16="http://schemas.microsoft.com/office/drawing/2014/main" id="{E19ECD01-51DD-4485-B38E-3E44AC585D23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 err="1"/>
                <a:t>TextilKennzG</a:t>
              </a:r>
              <a:endParaRPr lang="de-DE" sz="1800" b="1" dirty="0"/>
            </a:p>
          </p:txBody>
        </p:sp>
        <p:sp>
          <p:nvSpPr>
            <p:cNvPr id="349" name="Textfeld 348">
              <a:extLst>
                <a:ext uri="{FF2B5EF4-FFF2-40B4-BE49-F238E27FC236}">
                  <a16:creationId xmlns:a16="http://schemas.microsoft.com/office/drawing/2014/main" id="{83ECD5F8-0CFA-44CE-84C5-E367AC60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8D48FC81-DC4C-4EE9-ADD8-31E1292E9DC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Schreibt vor wie Textilien zu deklarieren sind</a:t>
              </a:r>
            </a:p>
          </p:txBody>
        </p:sp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BBB062C5-A617-41D6-838F-DDFB268F18A7}"/>
              </a:ext>
            </a:extLst>
          </p:cNvPr>
          <p:cNvGrpSpPr/>
          <p:nvPr/>
        </p:nvGrpSpPr>
        <p:grpSpPr>
          <a:xfrm>
            <a:off x="9309768" y="6397392"/>
            <a:ext cx="2520000" cy="1012666"/>
            <a:chOff x="3775181" y="1584484"/>
            <a:chExt cx="2520000" cy="1012666"/>
          </a:xfrm>
        </p:grpSpPr>
        <p:sp>
          <p:nvSpPr>
            <p:cNvPr id="345" name="Textfeld 344">
              <a:extLst>
                <a:ext uri="{FF2B5EF4-FFF2-40B4-BE49-F238E27FC236}">
                  <a16:creationId xmlns:a16="http://schemas.microsoft.com/office/drawing/2014/main" id="{8D7412C8-A3BB-4775-A719-46AE64AC3C1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ArbSchG</a:t>
              </a:r>
            </a:p>
          </p:txBody>
        </p:sp>
        <p:sp>
          <p:nvSpPr>
            <p:cNvPr id="346" name="Textfeld 345">
              <a:extLst>
                <a:ext uri="{FF2B5EF4-FFF2-40B4-BE49-F238E27FC236}">
                  <a16:creationId xmlns:a16="http://schemas.microsoft.com/office/drawing/2014/main" id="{F7CC2E64-9DA5-40D8-9BC3-DBC30F7C94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A6471958-BD3F-4EF2-9E66-8512F2EBCA7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Schutz der Arbeitnehmer</a:t>
              </a:r>
            </a:p>
          </p:txBody>
        </p:sp>
      </p:grpSp>
      <p:pic>
        <p:nvPicPr>
          <p:cNvPr id="91" name="Grafik 90">
            <a:extLst>
              <a:ext uri="{FF2B5EF4-FFF2-40B4-BE49-F238E27FC236}">
                <a16:creationId xmlns:a16="http://schemas.microsoft.com/office/drawing/2014/main" id="{4CC763B8-3A9A-427C-9ABE-D17D54099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4" y="3043954"/>
            <a:ext cx="656783" cy="3600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981079B6-4350-4C9B-8701-6E18FD9E9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2667" y="4527469"/>
            <a:ext cx="656783" cy="3600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7E31E73A-1DE1-4A80-8406-8046276F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387479" y="4527843"/>
            <a:ext cx="656783" cy="3600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2B2F8FFA-5E51-4D36-9C22-A20B0129E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241376" y="3043954"/>
            <a:ext cx="656783" cy="360000"/>
          </a:xfrm>
          <a:prstGeom prst="rect">
            <a:avLst/>
          </a:prstGeom>
        </p:spPr>
      </p:pic>
      <p:pic>
        <p:nvPicPr>
          <p:cNvPr id="96" name="Grafik 9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3B23B2A-095B-45D0-B201-14A22A2DD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4697206" y="3054738"/>
            <a:ext cx="547704" cy="360000"/>
          </a:xfrm>
          <a:prstGeom prst="rect">
            <a:avLst/>
          </a:prstGeom>
        </p:spPr>
      </p:pic>
      <p:pic>
        <p:nvPicPr>
          <p:cNvPr id="97" name="Grafik 9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8A4220-C1D1-4DF9-B42B-9A8E68859A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7442019" y="3057252"/>
            <a:ext cx="547704" cy="360000"/>
          </a:xfrm>
          <a:prstGeom prst="rect">
            <a:avLst/>
          </a:prstGeom>
        </p:spPr>
      </p:pic>
      <p:pic>
        <p:nvPicPr>
          <p:cNvPr id="98" name="Grafik 9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C4014A8-8AA0-4FAA-BEA2-4889D39565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0295915" y="4515233"/>
            <a:ext cx="547704" cy="36000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30F11225-F12C-49F4-A397-F1F03E18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4" y="5972232"/>
            <a:ext cx="656783" cy="360000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D4D75FEF-969D-44E1-90A9-AF9C343F3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2668" y="5972232"/>
            <a:ext cx="656783" cy="360000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D0F673D2-4CBB-4B52-8467-0500342DA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241376" y="5984589"/>
            <a:ext cx="656783" cy="360000"/>
          </a:xfrm>
          <a:prstGeom prst="rect">
            <a:avLst/>
          </a:prstGeom>
        </p:spPr>
      </p:pic>
      <p:pic>
        <p:nvPicPr>
          <p:cNvPr id="103" name="Grafik 10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60A34BA-4277-47C4-99D3-E270D015B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897853" y="8913992"/>
            <a:ext cx="547704" cy="360000"/>
          </a:xfrm>
          <a:prstGeom prst="rect">
            <a:avLst/>
          </a:prstGeom>
        </p:spPr>
      </p:pic>
      <p:pic>
        <p:nvPicPr>
          <p:cNvPr id="105" name="Grafik 10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2766314-D78E-451B-8F3C-280C60C7C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7528518" y="5979062"/>
            <a:ext cx="547704" cy="360000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0BAB1002-9823-4201-BBDC-31BB4E47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3" y="7456166"/>
            <a:ext cx="656783" cy="360000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ADF263D7-6D79-4B3C-B619-7F402B13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2" y="4492647"/>
            <a:ext cx="656783" cy="360000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7383E359-9ECA-42D5-B460-75024477C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422560" y="7441663"/>
            <a:ext cx="656783" cy="36000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6407019F-879A-4C08-BF24-3DE53E132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186836" y="7446218"/>
            <a:ext cx="656783" cy="360000"/>
          </a:xfrm>
          <a:prstGeom prst="rect">
            <a:avLst/>
          </a:prstGeom>
        </p:spPr>
      </p:pic>
      <p:sp>
        <p:nvSpPr>
          <p:cNvPr id="115" name="Textfeld 114">
            <a:extLst>
              <a:ext uri="{FF2B5EF4-FFF2-40B4-BE49-F238E27FC236}">
                <a16:creationId xmlns:a16="http://schemas.microsoft.com/office/drawing/2014/main" id="{0F2FD3C3-B494-456F-9A32-478A161A6E4B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Stakeholder</a:t>
            </a:r>
            <a:endParaRPr lang="de-DE" b="1" dirty="0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4F0FDDE4-943D-4A40-AA35-C0FC2EF253A9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Nutzenversprechen</a:t>
            </a:r>
            <a:endParaRPr lang="de-DE" b="1" dirty="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C11B35D0-9801-4787-9BA1-C51A7F392AE9}"/>
              </a:ext>
            </a:extLst>
          </p:cNvPr>
          <p:cNvSpPr txBox="1"/>
          <p:nvPr/>
        </p:nvSpPr>
        <p:spPr>
          <a:xfrm>
            <a:off x="12270220" y="269484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Rechtliche </a:t>
            </a:r>
            <a:r>
              <a:rPr lang="de-DE" sz="1600" b="1" dirty="0" err="1"/>
              <a:t>Rahmenbe</a:t>
            </a:r>
            <a:r>
              <a:rPr lang="de-DE" sz="1600" b="1" dirty="0"/>
              <a:t>.</a:t>
            </a:r>
            <a:endParaRPr lang="de-DE" sz="2000" b="1" dirty="0"/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A3339A83-CCFA-45FC-8274-E17A60A76F50}"/>
              </a:ext>
            </a:extLst>
          </p:cNvPr>
          <p:cNvSpPr txBox="1"/>
          <p:nvPr/>
        </p:nvSpPr>
        <p:spPr>
          <a:xfrm>
            <a:off x="12270220" y="2181106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Schlüssel-Ressourcen</a:t>
            </a:r>
            <a:endParaRPr lang="de-DE" sz="2000" b="1" dirty="0"/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C926ED8D-CF4C-4321-AFF2-C30087DF4F15}"/>
              </a:ext>
            </a:extLst>
          </p:cNvPr>
          <p:cNvSpPr/>
          <p:nvPr/>
        </p:nvSpPr>
        <p:spPr>
          <a:xfrm>
            <a:off x="1896507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44BF35D4-7052-4754-9CDC-F5B85FAA7852}"/>
              </a:ext>
            </a:extLst>
          </p:cNvPr>
          <p:cNvSpPr/>
          <p:nvPr/>
        </p:nvSpPr>
        <p:spPr>
          <a:xfrm>
            <a:off x="4668591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C36532E5-DAC1-4A93-91D4-2D6E872A2BFA}"/>
              </a:ext>
            </a:extLst>
          </p:cNvPr>
          <p:cNvSpPr/>
          <p:nvPr/>
        </p:nvSpPr>
        <p:spPr>
          <a:xfrm>
            <a:off x="7496265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6FB6B08-380C-4D38-928D-E7BF1F9C27B8}"/>
              </a:ext>
            </a:extLst>
          </p:cNvPr>
          <p:cNvSpPr/>
          <p:nvPr/>
        </p:nvSpPr>
        <p:spPr>
          <a:xfrm>
            <a:off x="10279396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1A3365E5-3399-4845-948D-50162A002084}"/>
              </a:ext>
            </a:extLst>
          </p:cNvPr>
          <p:cNvSpPr/>
          <p:nvPr/>
        </p:nvSpPr>
        <p:spPr>
          <a:xfrm>
            <a:off x="1870583" y="450653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8922A0DD-D556-4023-AEA8-E364BC91983A}"/>
              </a:ext>
            </a:extLst>
          </p:cNvPr>
          <p:cNvSpPr/>
          <p:nvPr/>
        </p:nvSpPr>
        <p:spPr>
          <a:xfrm>
            <a:off x="4642667" y="450653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6F574250-80DA-46AF-9F76-145581D95608}"/>
              </a:ext>
            </a:extLst>
          </p:cNvPr>
          <p:cNvSpPr/>
          <p:nvPr/>
        </p:nvSpPr>
        <p:spPr>
          <a:xfrm>
            <a:off x="7470341" y="450653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EF872437-DFA1-43B2-838C-0C56A6DED722}"/>
              </a:ext>
            </a:extLst>
          </p:cNvPr>
          <p:cNvSpPr/>
          <p:nvPr/>
        </p:nvSpPr>
        <p:spPr>
          <a:xfrm>
            <a:off x="10253472" y="450653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3D7881A2-3B65-417A-8A96-DDC7E53E52E4}"/>
              </a:ext>
            </a:extLst>
          </p:cNvPr>
          <p:cNvSpPr/>
          <p:nvPr/>
        </p:nvSpPr>
        <p:spPr>
          <a:xfrm>
            <a:off x="1925122" y="5965241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37E575AF-5954-4322-9584-475B748E223C}"/>
              </a:ext>
            </a:extLst>
          </p:cNvPr>
          <p:cNvSpPr/>
          <p:nvPr/>
        </p:nvSpPr>
        <p:spPr>
          <a:xfrm>
            <a:off x="4697206" y="5965241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4703B9C9-1348-4CB6-87D2-75D6FC61E132}"/>
              </a:ext>
            </a:extLst>
          </p:cNvPr>
          <p:cNvSpPr/>
          <p:nvPr/>
        </p:nvSpPr>
        <p:spPr>
          <a:xfrm>
            <a:off x="7524880" y="5965241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F92BB850-C5BD-4E28-AE67-D824801D8E5D}"/>
              </a:ext>
            </a:extLst>
          </p:cNvPr>
          <p:cNvSpPr/>
          <p:nvPr/>
        </p:nvSpPr>
        <p:spPr>
          <a:xfrm>
            <a:off x="10308011" y="5965241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B335AFEA-562B-48C8-AA97-ECE0E74DFC8C}"/>
              </a:ext>
            </a:extLst>
          </p:cNvPr>
          <p:cNvSpPr/>
          <p:nvPr/>
        </p:nvSpPr>
        <p:spPr>
          <a:xfrm>
            <a:off x="1894364" y="744335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C52A1E0F-F45C-44A2-A622-9314842225D6}"/>
              </a:ext>
            </a:extLst>
          </p:cNvPr>
          <p:cNvSpPr/>
          <p:nvPr/>
        </p:nvSpPr>
        <p:spPr>
          <a:xfrm>
            <a:off x="1854981" y="890163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43398EFD-B61A-4D5A-A2D7-DFF0DBE9BE53}"/>
              </a:ext>
            </a:extLst>
          </p:cNvPr>
          <p:cNvSpPr/>
          <p:nvPr/>
        </p:nvSpPr>
        <p:spPr>
          <a:xfrm>
            <a:off x="7494122" y="744335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A98E170A-435F-4EB9-B4DF-8B7BCF307FB4}"/>
              </a:ext>
            </a:extLst>
          </p:cNvPr>
          <p:cNvSpPr/>
          <p:nvPr/>
        </p:nvSpPr>
        <p:spPr>
          <a:xfrm>
            <a:off x="10277253" y="744335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34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3/4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711060" y="2002740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CO2 Reduktion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Durch kurze Transportwege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711060" y="3467624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Holzgewinnung</a:t>
              </a:r>
              <a:endParaRPr lang="de-DE" b="1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Abholzung von tropischen Regenwälder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711060" y="4932508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Regen. Energien</a:t>
              </a:r>
              <a:endParaRPr lang="de-DE" b="1" dirty="0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Bau von Wind- und Solarparks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711060" y="6397392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Saubere Meere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Säuberung der Weltmeere von Müll</a:t>
              </a: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911706" y="2002740"/>
            <a:ext cx="2520000" cy="1012666"/>
            <a:chOff x="3775181" y="1584484"/>
            <a:chExt cx="2520000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Vermietung</a:t>
              </a:r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Von WG Zimmern</a:t>
              </a:r>
            </a:p>
          </p:txBody>
        </p:sp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F6FD93D-2004-4EF3-B3DD-2115289676A3}"/>
              </a:ext>
            </a:extLst>
          </p:cNvPr>
          <p:cNvGrpSpPr/>
          <p:nvPr/>
        </p:nvGrpSpPr>
        <p:grpSpPr>
          <a:xfrm>
            <a:off x="911706" y="3467624"/>
            <a:ext cx="2520000" cy="1012666"/>
            <a:chOff x="3775181" y="1584484"/>
            <a:chExt cx="2520000" cy="1012666"/>
          </a:xfrm>
        </p:grpSpPr>
        <p:sp>
          <p:nvSpPr>
            <p:cNvPr id="309" name="Textfeld 308">
              <a:extLst>
                <a:ext uri="{FF2B5EF4-FFF2-40B4-BE49-F238E27FC236}">
                  <a16:creationId xmlns:a16="http://schemas.microsoft.com/office/drawing/2014/main" id="{96B1EEB0-779E-4409-8366-BF3C84C9DD7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Design</a:t>
              </a:r>
              <a:endParaRPr lang="de-DE" b="1" dirty="0"/>
            </a:p>
          </p:txBody>
        </p:sp>
        <p:sp>
          <p:nvSpPr>
            <p:cNvPr id="310" name="Textfeld 309">
              <a:extLst>
                <a:ext uri="{FF2B5EF4-FFF2-40B4-BE49-F238E27FC236}">
                  <a16:creationId xmlns:a16="http://schemas.microsoft.com/office/drawing/2014/main" id="{0309398A-0608-4952-97E7-662A55F365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A23EC8D9-A887-4411-9A20-C6E8149F0D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Entwerfen der Kleidung</a:t>
              </a:r>
            </a:p>
          </p:txBody>
        </p:sp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BF044640-6A0E-49B3-A8A5-38977514FD1C}"/>
              </a:ext>
            </a:extLst>
          </p:cNvPr>
          <p:cNvGrpSpPr/>
          <p:nvPr/>
        </p:nvGrpSpPr>
        <p:grpSpPr>
          <a:xfrm>
            <a:off x="911706" y="4932508"/>
            <a:ext cx="2520000" cy="1012666"/>
            <a:chOff x="3775181" y="1584484"/>
            <a:chExt cx="2520000" cy="1012666"/>
          </a:xfrm>
        </p:grpSpPr>
        <p:sp>
          <p:nvSpPr>
            <p:cNvPr id="306" name="Textfeld 305">
              <a:extLst>
                <a:ext uri="{FF2B5EF4-FFF2-40B4-BE49-F238E27FC236}">
                  <a16:creationId xmlns:a16="http://schemas.microsoft.com/office/drawing/2014/main" id="{0D80385C-CA29-4285-B501-47353137ED05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Investment</a:t>
              </a:r>
            </a:p>
          </p:txBody>
        </p:sp>
        <p:sp>
          <p:nvSpPr>
            <p:cNvPr id="307" name="Textfeld 306">
              <a:extLst>
                <a:ext uri="{FF2B5EF4-FFF2-40B4-BE49-F238E27FC236}">
                  <a16:creationId xmlns:a16="http://schemas.microsoft.com/office/drawing/2014/main" id="{BBE75454-D345-4A91-8D53-2B49A1C86A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2F42F98C-5479-457F-AF27-F16134C98D55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Anlegen von Kundengeldern</a:t>
              </a:r>
            </a:p>
          </p:txBody>
        </p:sp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DF2DCD01-1A4E-4FCB-BE22-CC985A4400AE}"/>
              </a:ext>
            </a:extLst>
          </p:cNvPr>
          <p:cNvGrpSpPr/>
          <p:nvPr/>
        </p:nvGrpSpPr>
        <p:grpSpPr>
          <a:xfrm>
            <a:off x="911706" y="6397392"/>
            <a:ext cx="2520000" cy="1012666"/>
            <a:chOff x="3775181" y="1584484"/>
            <a:chExt cx="2520000" cy="1012666"/>
          </a:xfrm>
        </p:grpSpPr>
        <p:sp>
          <p:nvSpPr>
            <p:cNvPr id="303" name="Textfeld 302">
              <a:extLst>
                <a:ext uri="{FF2B5EF4-FFF2-40B4-BE49-F238E27FC236}">
                  <a16:creationId xmlns:a16="http://schemas.microsoft.com/office/drawing/2014/main" id="{79A3B877-00DA-45D8-BFF6-C844AD3317B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Herstellung</a:t>
              </a:r>
            </a:p>
          </p:txBody>
        </p:sp>
        <p:sp>
          <p:nvSpPr>
            <p:cNvPr id="304" name="Textfeld 303">
              <a:extLst>
                <a:ext uri="{FF2B5EF4-FFF2-40B4-BE49-F238E27FC236}">
                  <a16:creationId xmlns:a16="http://schemas.microsoft.com/office/drawing/2014/main" id="{598C0E3A-017D-4B8A-90A6-1EDA8E5FD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92EAEAA3-BE66-47EB-B42B-5B2C151F00A8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Nähen der Kleidung</a:t>
              </a:r>
            </a:p>
          </p:txBody>
        </p:sp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5464AE7B-2E91-4A37-A1F5-C4876162DEB9}"/>
              </a:ext>
            </a:extLst>
          </p:cNvPr>
          <p:cNvGrpSpPr/>
          <p:nvPr/>
        </p:nvGrpSpPr>
        <p:grpSpPr>
          <a:xfrm>
            <a:off x="911706" y="7862274"/>
            <a:ext cx="2520000" cy="1012666"/>
            <a:chOff x="3775181" y="1584484"/>
            <a:chExt cx="2520000" cy="1012666"/>
          </a:xfrm>
        </p:grpSpPr>
        <p:sp>
          <p:nvSpPr>
            <p:cNvPr id="300" name="Textfeld 299">
              <a:extLst>
                <a:ext uri="{FF2B5EF4-FFF2-40B4-BE49-F238E27FC236}">
                  <a16:creationId xmlns:a16="http://schemas.microsoft.com/office/drawing/2014/main" id="{C9228145-8B25-4CEE-A1ED-C07CBA8C2DE2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Marketing</a:t>
              </a:r>
            </a:p>
          </p:txBody>
        </p:sp>
        <p:sp>
          <p:nvSpPr>
            <p:cNvPr id="301" name="Textfeld 300">
              <a:extLst>
                <a:ext uri="{FF2B5EF4-FFF2-40B4-BE49-F238E27FC236}">
                  <a16:creationId xmlns:a16="http://schemas.microsoft.com/office/drawing/2014/main" id="{B9D20D5F-5457-4265-AF4A-78E036E6EE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E</a:t>
              </a:r>
            </a:p>
          </p:txBody>
        </p:sp>
        <p:sp>
          <p:nvSpPr>
            <p:cNvPr id="302" name="Rechteck 301">
              <a:extLst>
                <a:ext uri="{FF2B5EF4-FFF2-40B4-BE49-F238E27FC236}">
                  <a16:creationId xmlns:a16="http://schemas.microsoft.com/office/drawing/2014/main" id="{3838D26E-4B87-48A4-AA8F-D521A9F9BCF7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Ware bewerben und Markenimage aufbauen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32E9B019-D585-45A6-AAB1-14754C3F8D77}"/>
              </a:ext>
            </a:extLst>
          </p:cNvPr>
          <p:cNvGrpSpPr/>
          <p:nvPr/>
        </p:nvGrpSpPr>
        <p:grpSpPr>
          <a:xfrm>
            <a:off x="6510414" y="2002740"/>
            <a:ext cx="2520000" cy="1012666"/>
            <a:chOff x="3775181" y="1584484"/>
            <a:chExt cx="2520000" cy="1012666"/>
          </a:xfrm>
        </p:grpSpPr>
        <p:sp>
          <p:nvSpPr>
            <p:cNvPr id="333" name="Textfeld 332">
              <a:extLst>
                <a:ext uri="{FF2B5EF4-FFF2-40B4-BE49-F238E27FC236}">
                  <a16:creationId xmlns:a16="http://schemas.microsoft.com/office/drawing/2014/main" id="{3BA86CFB-3EC4-49A5-B1A3-49C6C2E1608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Materialkosten</a:t>
              </a:r>
              <a:endParaRPr lang="de-DE" b="1" dirty="0"/>
            </a:p>
          </p:txBody>
        </p:sp>
        <p:sp>
          <p:nvSpPr>
            <p:cNvPr id="334" name="Textfeld 333">
              <a:extLst>
                <a:ext uri="{FF2B5EF4-FFF2-40B4-BE49-F238E27FC236}">
                  <a16:creationId xmlns:a16="http://schemas.microsoft.com/office/drawing/2014/main" id="{A5D0CF97-9A43-4CC8-96EF-EFB8A97815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4535233F-A794-4CB9-995D-761EB6A96AE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Zukauf von Garn</a:t>
              </a:r>
            </a:p>
          </p:txBody>
        </p:sp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ABB45920-4B69-4928-BA37-09333A248685}"/>
              </a:ext>
            </a:extLst>
          </p:cNvPr>
          <p:cNvGrpSpPr/>
          <p:nvPr/>
        </p:nvGrpSpPr>
        <p:grpSpPr>
          <a:xfrm>
            <a:off x="6510414" y="3467624"/>
            <a:ext cx="2520000" cy="1012666"/>
            <a:chOff x="3775181" y="1584484"/>
            <a:chExt cx="2520000" cy="1012666"/>
          </a:xfrm>
        </p:grpSpPr>
        <p:sp>
          <p:nvSpPr>
            <p:cNvPr id="330" name="Textfeld 329">
              <a:extLst>
                <a:ext uri="{FF2B5EF4-FFF2-40B4-BE49-F238E27FC236}">
                  <a16:creationId xmlns:a16="http://schemas.microsoft.com/office/drawing/2014/main" id="{0105F244-9037-4271-A689-14790589C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Tickets</a:t>
              </a:r>
            </a:p>
          </p:txBody>
        </p:sp>
        <p:sp>
          <p:nvSpPr>
            <p:cNvPr id="331" name="Textfeld 330">
              <a:extLst>
                <a:ext uri="{FF2B5EF4-FFF2-40B4-BE49-F238E27FC236}">
                  <a16:creationId xmlns:a16="http://schemas.microsoft.com/office/drawing/2014/main" id="{EF993E7E-C2DB-4438-A6B6-C8E81B2536B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02756F56-A1B6-4C6A-ACB4-29E6E29AA2F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Jahreskarte für die Spiele des </a:t>
              </a:r>
              <a:r>
                <a:rPr lang="de-DE" sz="1800" dirty="0" err="1">
                  <a:solidFill>
                    <a:schemeClr val="tx1"/>
                  </a:solidFill>
                </a:rPr>
                <a:t>VfR</a:t>
              </a:r>
              <a:r>
                <a:rPr lang="de-DE" sz="1800" dirty="0">
                  <a:solidFill>
                    <a:schemeClr val="tx1"/>
                  </a:solidFill>
                </a:rPr>
                <a:t> Aalen</a:t>
              </a:r>
            </a:p>
          </p:txBody>
        </p: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B8C0AF4C-6A18-4FE8-9EC8-38AB387956FB}"/>
              </a:ext>
            </a:extLst>
          </p:cNvPr>
          <p:cNvGrpSpPr/>
          <p:nvPr/>
        </p:nvGrpSpPr>
        <p:grpSpPr>
          <a:xfrm>
            <a:off x="6510414" y="4932508"/>
            <a:ext cx="2520000" cy="1012666"/>
            <a:chOff x="3775181" y="1584484"/>
            <a:chExt cx="2520000" cy="1012666"/>
          </a:xfrm>
        </p:grpSpPr>
        <p:sp>
          <p:nvSpPr>
            <p:cNvPr id="327" name="Textfeld 326">
              <a:extLst>
                <a:ext uri="{FF2B5EF4-FFF2-40B4-BE49-F238E27FC236}">
                  <a16:creationId xmlns:a16="http://schemas.microsoft.com/office/drawing/2014/main" id="{CFE01333-C76C-417C-A340-14BD01F1B79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Miete</a:t>
              </a:r>
              <a:endParaRPr lang="de-DE" b="1" dirty="0"/>
            </a:p>
          </p:txBody>
        </p:sp>
        <p:sp>
          <p:nvSpPr>
            <p:cNvPr id="328" name="Textfeld 327">
              <a:extLst>
                <a:ext uri="{FF2B5EF4-FFF2-40B4-BE49-F238E27FC236}">
                  <a16:creationId xmlns:a16="http://schemas.microsoft.com/office/drawing/2014/main" id="{593A41BB-9CF3-4E6E-B462-DC5F5EA8E22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F273BF1F-B311-40F1-849A-F70CB468138F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Mietkosten für das Büro und Läden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952E5BE7-0568-439E-B987-4949A3BCA8B8}"/>
              </a:ext>
            </a:extLst>
          </p:cNvPr>
          <p:cNvGrpSpPr/>
          <p:nvPr/>
        </p:nvGrpSpPr>
        <p:grpSpPr>
          <a:xfrm>
            <a:off x="6510414" y="6397392"/>
            <a:ext cx="2520000" cy="1012666"/>
            <a:chOff x="3775181" y="1584484"/>
            <a:chExt cx="2520000" cy="1012666"/>
          </a:xfrm>
        </p:grpSpPr>
        <p:sp>
          <p:nvSpPr>
            <p:cNvPr id="324" name="Textfeld 323">
              <a:extLst>
                <a:ext uri="{FF2B5EF4-FFF2-40B4-BE49-F238E27FC236}">
                  <a16:creationId xmlns:a16="http://schemas.microsoft.com/office/drawing/2014/main" id="{9B818388-3BF7-45EC-86A9-B77C3B07653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Personalkosten</a:t>
              </a:r>
            </a:p>
          </p:txBody>
        </p:sp>
        <p:sp>
          <p:nvSpPr>
            <p:cNvPr id="325" name="Textfeld 324">
              <a:extLst>
                <a:ext uri="{FF2B5EF4-FFF2-40B4-BE49-F238E27FC236}">
                  <a16:creationId xmlns:a16="http://schemas.microsoft.com/office/drawing/2014/main" id="{C11872CB-5985-491E-BCDF-B36A7587D4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65CFD888-8E1F-4689-AF64-55DBB8F8340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Lohnkosten für Angestellt</a:t>
              </a:r>
            </a:p>
          </p:txBody>
        </p:sp>
      </p:grpSp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14D19042-CF6B-42AA-BB4B-C0AB8DF18C79}"/>
              </a:ext>
            </a:extLst>
          </p:cNvPr>
          <p:cNvGrpSpPr/>
          <p:nvPr/>
        </p:nvGrpSpPr>
        <p:grpSpPr>
          <a:xfrm>
            <a:off x="6510414" y="7862274"/>
            <a:ext cx="2520000" cy="1012666"/>
            <a:chOff x="3775181" y="1584484"/>
            <a:chExt cx="2520000" cy="1012666"/>
          </a:xfrm>
        </p:grpSpPr>
        <p:sp>
          <p:nvSpPr>
            <p:cNvPr id="321" name="Textfeld 320">
              <a:extLst>
                <a:ext uri="{FF2B5EF4-FFF2-40B4-BE49-F238E27FC236}">
                  <a16:creationId xmlns:a16="http://schemas.microsoft.com/office/drawing/2014/main" id="{607F7899-FF45-4834-9414-608E4332D4F5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Reisen</a:t>
              </a:r>
              <a:endParaRPr lang="de-DE" b="1" dirty="0"/>
            </a:p>
          </p:txBody>
        </p:sp>
        <p:sp>
          <p:nvSpPr>
            <p:cNvPr id="322" name="Textfeld 321">
              <a:extLst>
                <a:ext uri="{FF2B5EF4-FFF2-40B4-BE49-F238E27FC236}">
                  <a16:creationId xmlns:a16="http://schemas.microsoft.com/office/drawing/2014/main" id="{AAA06AA3-D77B-4E86-9CD8-45101F0934A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E</a:t>
              </a:r>
            </a:p>
          </p:txBody>
        </p:sp>
        <p:sp>
          <p:nvSpPr>
            <p:cNvPr id="323" name="Rechteck 322">
              <a:extLst>
                <a:ext uri="{FF2B5EF4-FFF2-40B4-BE49-F238E27FC236}">
                  <a16:creationId xmlns:a16="http://schemas.microsoft.com/office/drawing/2014/main" id="{C04C7578-0A2E-4E90-AEC3-0043ACEBB071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Urlaub in Kreta</a:t>
              </a:r>
            </a:p>
          </p:txBody>
        </p:sp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AD6A36E-46F4-4C7E-862A-CEB221AAABBD}"/>
              </a:ext>
            </a:extLst>
          </p:cNvPr>
          <p:cNvGrpSpPr/>
          <p:nvPr/>
        </p:nvGrpSpPr>
        <p:grpSpPr>
          <a:xfrm>
            <a:off x="9309768" y="2002740"/>
            <a:ext cx="2520000" cy="1012666"/>
            <a:chOff x="3775181" y="1584484"/>
            <a:chExt cx="2520000" cy="1012666"/>
          </a:xfrm>
        </p:grpSpPr>
        <p:sp>
          <p:nvSpPr>
            <p:cNvPr id="354" name="Textfeld 353">
              <a:extLst>
                <a:ext uri="{FF2B5EF4-FFF2-40B4-BE49-F238E27FC236}">
                  <a16:creationId xmlns:a16="http://schemas.microsoft.com/office/drawing/2014/main" id="{A15A3FDB-493B-4074-800F-5C48FC05C5DE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Verkauf</a:t>
              </a:r>
              <a:endParaRPr lang="de-DE" b="1" dirty="0"/>
            </a:p>
          </p:txBody>
        </p:sp>
        <p:sp>
          <p:nvSpPr>
            <p:cNvPr id="355" name="Textfeld 354">
              <a:extLst>
                <a:ext uri="{FF2B5EF4-FFF2-40B4-BE49-F238E27FC236}">
                  <a16:creationId xmlns:a16="http://schemas.microsoft.com/office/drawing/2014/main" id="{0D9319BE-6064-46CA-A5A7-3170B267E4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0D444EA6-9F40-4D42-B220-BE6810D97D49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Verkauf von Waffeln in der Mittagspause</a:t>
              </a:r>
            </a:p>
          </p:txBody>
        </p:sp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5505CD95-6C72-4542-AE3D-3083EC22E655}"/>
              </a:ext>
            </a:extLst>
          </p:cNvPr>
          <p:cNvGrpSpPr/>
          <p:nvPr/>
        </p:nvGrpSpPr>
        <p:grpSpPr>
          <a:xfrm>
            <a:off x="9309768" y="3467624"/>
            <a:ext cx="2520000" cy="1012666"/>
            <a:chOff x="3775181" y="1584484"/>
            <a:chExt cx="2520000" cy="1012666"/>
          </a:xfrm>
        </p:grpSpPr>
        <p:sp>
          <p:nvSpPr>
            <p:cNvPr id="351" name="Textfeld 350">
              <a:extLst>
                <a:ext uri="{FF2B5EF4-FFF2-40B4-BE49-F238E27FC236}">
                  <a16:creationId xmlns:a16="http://schemas.microsoft.com/office/drawing/2014/main" id="{23282483-1F13-4D61-A552-917B3B0728B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Verkauf</a:t>
              </a:r>
              <a:endParaRPr lang="de-DE" b="1" dirty="0"/>
            </a:p>
          </p:txBody>
        </p:sp>
        <p:sp>
          <p:nvSpPr>
            <p:cNvPr id="352" name="Textfeld 351">
              <a:extLst>
                <a:ext uri="{FF2B5EF4-FFF2-40B4-BE49-F238E27FC236}">
                  <a16:creationId xmlns:a16="http://schemas.microsoft.com/office/drawing/2014/main" id="{70182A20-1563-4A92-A351-F11FB8F76F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7FFE93CC-16C1-4083-9872-5A164BCD606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Verkauf der Kleidung und Sportequipment</a:t>
              </a:r>
            </a:p>
          </p:txBody>
        </p:sp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42FA4ED6-24B8-41EA-A8AC-9CD4C43E25C7}"/>
              </a:ext>
            </a:extLst>
          </p:cNvPr>
          <p:cNvGrpSpPr/>
          <p:nvPr/>
        </p:nvGrpSpPr>
        <p:grpSpPr>
          <a:xfrm>
            <a:off x="9309768" y="4932508"/>
            <a:ext cx="2520000" cy="1012666"/>
            <a:chOff x="3775181" y="1584484"/>
            <a:chExt cx="2520000" cy="1012666"/>
          </a:xfrm>
        </p:grpSpPr>
        <p:sp>
          <p:nvSpPr>
            <p:cNvPr id="348" name="Textfeld 347">
              <a:extLst>
                <a:ext uri="{FF2B5EF4-FFF2-40B4-BE49-F238E27FC236}">
                  <a16:creationId xmlns:a16="http://schemas.microsoft.com/office/drawing/2014/main" id="{E19ECD01-51DD-4485-B38E-3E44AC585D23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Miete</a:t>
              </a:r>
            </a:p>
          </p:txBody>
        </p:sp>
        <p:sp>
          <p:nvSpPr>
            <p:cNvPr id="349" name="Textfeld 348">
              <a:extLst>
                <a:ext uri="{FF2B5EF4-FFF2-40B4-BE49-F238E27FC236}">
                  <a16:creationId xmlns:a16="http://schemas.microsoft.com/office/drawing/2014/main" id="{83ECD5F8-0CFA-44CE-84C5-E367AC60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8D48FC81-DC4C-4EE9-ADD8-31E1292E9DC3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Mieteinnahmen </a:t>
              </a:r>
              <a:br>
                <a:rPr lang="de-DE" sz="1800" dirty="0">
                  <a:solidFill>
                    <a:schemeClr val="tx1"/>
                  </a:solidFill>
                </a:rPr>
              </a:br>
              <a:r>
                <a:rPr lang="de-DE" sz="1800" dirty="0">
                  <a:solidFill>
                    <a:schemeClr val="tx1"/>
                  </a:solidFill>
                </a:rPr>
                <a:t>WG Zimmer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1" name="Grafik 90">
            <a:extLst>
              <a:ext uri="{FF2B5EF4-FFF2-40B4-BE49-F238E27FC236}">
                <a16:creationId xmlns:a16="http://schemas.microsoft.com/office/drawing/2014/main" id="{067D2273-EC0D-4A9C-AA02-FECE9A4D7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72188" y="4501684"/>
            <a:ext cx="656783" cy="3600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8CDAA87-F3D6-428F-8D84-81DE8E03D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2668" y="3043954"/>
            <a:ext cx="656783" cy="3600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EE15BB93-CE84-47EF-B362-F36F1C7CA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442022" y="3043954"/>
            <a:ext cx="656783" cy="3600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8CFD972A-BEC9-49BB-AC05-84113C969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0241375" y="4513608"/>
            <a:ext cx="656783" cy="360000"/>
          </a:xfrm>
          <a:prstGeom prst="rect">
            <a:avLst/>
          </a:prstGeom>
        </p:spPr>
      </p:pic>
      <p:pic>
        <p:nvPicPr>
          <p:cNvPr id="95" name="Grafik 9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7191A8-4763-42C4-8D04-16E3745428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903441" y="3034924"/>
            <a:ext cx="547704" cy="360000"/>
          </a:xfrm>
          <a:prstGeom prst="rect">
            <a:avLst/>
          </a:prstGeom>
        </p:spPr>
      </p:pic>
      <p:pic>
        <p:nvPicPr>
          <p:cNvPr id="96" name="Grafik 9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356D60A-6AC3-4058-A749-35123AD700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4697207" y="4515233"/>
            <a:ext cx="547704" cy="360000"/>
          </a:xfrm>
          <a:prstGeom prst="rect">
            <a:avLst/>
          </a:prstGeom>
        </p:spPr>
      </p:pic>
      <p:pic>
        <p:nvPicPr>
          <p:cNvPr id="97" name="Grafik 9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C631715-7E15-4B01-97DD-828E7D04C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7496561" y="4515233"/>
            <a:ext cx="547704" cy="360000"/>
          </a:xfrm>
          <a:prstGeom prst="rect">
            <a:avLst/>
          </a:prstGeom>
        </p:spPr>
      </p:pic>
      <p:pic>
        <p:nvPicPr>
          <p:cNvPr id="98" name="Grafik 9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6449718-EDA9-4DD7-8319-9DD7DA5FF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0283557" y="3057362"/>
            <a:ext cx="547704" cy="36000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6B305B6B-A1A2-46F2-97D5-0328926EC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3" y="7443149"/>
            <a:ext cx="656783" cy="360000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5C311A45-CEB0-402F-BDF3-9AC085CB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642668" y="7451394"/>
            <a:ext cx="656783" cy="36000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FA16B040-C9A6-4C5D-B0CE-AB5F08724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442022" y="5972232"/>
            <a:ext cx="656783" cy="360000"/>
          </a:xfrm>
          <a:prstGeom prst="rect">
            <a:avLst/>
          </a:prstGeom>
        </p:spPr>
      </p:pic>
      <p:pic>
        <p:nvPicPr>
          <p:cNvPr id="103" name="Grafik 10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24356FC-723D-41DD-AB14-0AD79B446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939084" y="5977783"/>
            <a:ext cx="547704" cy="360000"/>
          </a:xfrm>
          <a:prstGeom prst="rect">
            <a:avLst/>
          </a:prstGeom>
        </p:spPr>
      </p:pic>
      <p:pic>
        <p:nvPicPr>
          <p:cNvPr id="104" name="Grafik 10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6CF21F5-3F7A-47AC-B570-E535649D1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4697207" y="5984589"/>
            <a:ext cx="547704" cy="360000"/>
          </a:xfrm>
          <a:prstGeom prst="rect">
            <a:avLst/>
          </a:prstGeom>
        </p:spPr>
      </p:pic>
      <p:pic>
        <p:nvPicPr>
          <p:cNvPr id="105" name="Grafik 10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3077748-B7D1-4027-B795-0BC349F8C2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7516164" y="8899330"/>
            <a:ext cx="547704" cy="36000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95074757-993B-4326-BDA1-A15F221C23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1843314" y="8899330"/>
            <a:ext cx="656783" cy="36000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72153BFF-8929-4FA1-A806-57A24EC68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7473981" y="7443179"/>
            <a:ext cx="656783" cy="360000"/>
          </a:xfrm>
          <a:prstGeom prst="rect">
            <a:avLst/>
          </a:prstGeom>
        </p:spPr>
      </p:pic>
      <p:pic>
        <p:nvPicPr>
          <p:cNvPr id="111" name="Grafik 1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2B32051-949B-43D2-A8FF-AAF254587E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10301027" y="5993538"/>
            <a:ext cx="547704" cy="360000"/>
          </a:xfrm>
          <a:prstGeom prst="rect">
            <a:avLst/>
          </a:prstGeom>
        </p:spPr>
      </p:pic>
      <p:sp>
        <p:nvSpPr>
          <p:cNvPr id="112" name="Textfeld 111">
            <a:extLst>
              <a:ext uri="{FF2B5EF4-FFF2-40B4-BE49-F238E27FC236}">
                <a16:creationId xmlns:a16="http://schemas.microsoft.com/office/drawing/2014/main" id="{6A6D921B-6262-474C-8BAD-87AFA69A17D7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Schlüsselaktivitäten</a:t>
            </a:r>
            <a:endParaRPr lang="de-DE" b="1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E34EA928-E8E7-4AF8-A9A8-2F9666B9AE18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Umweltauswirkungen</a:t>
            </a:r>
            <a:endParaRPr lang="de-DE" b="1" dirty="0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52467A5D-E547-4469-9580-B7BC4D51E3D8}"/>
              </a:ext>
            </a:extLst>
          </p:cNvPr>
          <p:cNvSpPr txBox="1"/>
          <p:nvPr/>
        </p:nvSpPr>
        <p:spPr>
          <a:xfrm>
            <a:off x="12270220" y="269484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Einnahmen</a:t>
            </a:r>
            <a:endParaRPr lang="de-DE" sz="2000" b="1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84F84644-2B80-43A3-874E-7B4D0E50A804}"/>
              </a:ext>
            </a:extLst>
          </p:cNvPr>
          <p:cNvSpPr txBox="1"/>
          <p:nvPr/>
        </p:nvSpPr>
        <p:spPr>
          <a:xfrm>
            <a:off x="12270220" y="2181106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Kosten</a:t>
            </a:r>
            <a:endParaRPr lang="de-DE" sz="2000" b="1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251A6E7D-3789-447A-993C-893951BF9C6B}"/>
              </a:ext>
            </a:extLst>
          </p:cNvPr>
          <p:cNvSpPr/>
          <p:nvPr/>
        </p:nvSpPr>
        <p:spPr>
          <a:xfrm>
            <a:off x="1896507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41CE68E8-2E19-4C3A-AAE2-452BA7B3CA25}"/>
              </a:ext>
            </a:extLst>
          </p:cNvPr>
          <p:cNvSpPr/>
          <p:nvPr/>
        </p:nvSpPr>
        <p:spPr>
          <a:xfrm>
            <a:off x="4668591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1B8A5CC8-990C-4853-A346-A85F9A75B569}"/>
              </a:ext>
            </a:extLst>
          </p:cNvPr>
          <p:cNvSpPr/>
          <p:nvPr/>
        </p:nvSpPr>
        <p:spPr>
          <a:xfrm>
            <a:off x="7496265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4F49400B-CAA7-47C5-B266-68F08F96E683}"/>
              </a:ext>
            </a:extLst>
          </p:cNvPr>
          <p:cNvSpPr/>
          <p:nvPr/>
        </p:nvSpPr>
        <p:spPr>
          <a:xfrm>
            <a:off x="10279396" y="3043954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115E4D6-4797-4536-9FC9-1AA758F5A101}"/>
              </a:ext>
            </a:extLst>
          </p:cNvPr>
          <p:cNvSpPr/>
          <p:nvPr/>
        </p:nvSpPr>
        <p:spPr>
          <a:xfrm>
            <a:off x="1904094" y="4514456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171FD059-F464-44B8-B96D-668B6E1EFD01}"/>
              </a:ext>
            </a:extLst>
          </p:cNvPr>
          <p:cNvSpPr/>
          <p:nvPr/>
        </p:nvSpPr>
        <p:spPr>
          <a:xfrm>
            <a:off x="4676178" y="4514456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C84C3274-D1FE-4EE7-8C2B-1E39D13D6F22}"/>
              </a:ext>
            </a:extLst>
          </p:cNvPr>
          <p:cNvSpPr/>
          <p:nvPr/>
        </p:nvSpPr>
        <p:spPr>
          <a:xfrm>
            <a:off x="7503852" y="4514456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74EDDC9D-1163-4218-8EF1-676BA3AE1EBD}"/>
              </a:ext>
            </a:extLst>
          </p:cNvPr>
          <p:cNvSpPr/>
          <p:nvPr/>
        </p:nvSpPr>
        <p:spPr>
          <a:xfrm>
            <a:off x="10286983" y="4514456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09154384-6186-4AA2-810C-CF53EC76417B}"/>
              </a:ext>
            </a:extLst>
          </p:cNvPr>
          <p:cNvSpPr/>
          <p:nvPr/>
        </p:nvSpPr>
        <p:spPr>
          <a:xfrm>
            <a:off x="1941589" y="598562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6C8F2EA4-2FE0-401B-9623-67B368A47DAC}"/>
              </a:ext>
            </a:extLst>
          </p:cNvPr>
          <p:cNvSpPr/>
          <p:nvPr/>
        </p:nvSpPr>
        <p:spPr>
          <a:xfrm>
            <a:off x="4713673" y="598562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208D7DA8-4024-45AF-BD95-500068DCDD3F}"/>
              </a:ext>
            </a:extLst>
          </p:cNvPr>
          <p:cNvSpPr/>
          <p:nvPr/>
        </p:nvSpPr>
        <p:spPr>
          <a:xfrm>
            <a:off x="7541347" y="598562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0157507B-E891-47AC-BE27-FC814C704D29}"/>
              </a:ext>
            </a:extLst>
          </p:cNvPr>
          <p:cNvSpPr/>
          <p:nvPr/>
        </p:nvSpPr>
        <p:spPr>
          <a:xfrm>
            <a:off x="10324478" y="5985620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5BE8F12C-FD85-46F7-8B20-F7AAAFF8F25D}"/>
              </a:ext>
            </a:extLst>
          </p:cNvPr>
          <p:cNvSpPr/>
          <p:nvPr/>
        </p:nvSpPr>
        <p:spPr>
          <a:xfrm>
            <a:off x="1948652" y="744584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05F08814-3111-4219-B6B3-ED81C785B330}"/>
              </a:ext>
            </a:extLst>
          </p:cNvPr>
          <p:cNvSpPr/>
          <p:nvPr/>
        </p:nvSpPr>
        <p:spPr>
          <a:xfrm>
            <a:off x="4720736" y="744584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3B294DAE-5C95-496A-B880-7A8F56098566}"/>
              </a:ext>
            </a:extLst>
          </p:cNvPr>
          <p:cNvSpPr/>
          <p:nvPr/>
        </p:nvSpPr>
        <p:spPr>
          <a:xfrm>
            <a:off x="7536251" y="7450876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3C787C83-D568-4695-AF5A-699FCA275D9F}"/>
              </a:ext>
            </a:extLst>
          </p:cNvPr>
          <p:cNvSpPr/>
          <p:nvPr/>
        </p:nvSpPr>
        <p:spPr>
          <a:xfrm>
            <a:off x="7536251" y="889936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DD10BB74-C528-4F13-A03B-164C7FA5CE82}"/>
              </a:ext>
            </a:extLst>
          </p:cNvPr>
          <p:cNvSpPr/>
          <p:nvPr/>
        </p:nvSpPr>
        <p:spPr>
          <a:xfrm>
            <a:off x="1901454" y="889936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D774EE8-0FA0-4EA8-9B42-BF865B7329F8}"/>
              </a:ext>
            </a:extLst>
          </p:cNvPr>
          <p:cNvSpPr/>
          <p:nvPr/>
        </p:nvSpPr>
        <p:spPr>
          <a:xfrm>
            <a:off x="10972800" y="0"/>
            <a:ext cx="1828800" cy="58076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Phase 2</a:t>
            </a:r>
          </a:p>
          <a:p>
            <a:pPr algn="ctr"/>
            <a:r>
              <a:rPr lang="de-DE" sz="1400" dirty="0"/>
              <a:t>Spielkarten 4/4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6AAD604-7E0B-46C7-A6F2-1C70B15E9283}"/>
              </a:ext>
            </a:extLst>
          </p:cNvPr>
          <p:cNvGrpSpPr/>
          <p:nvPr/>
        </p:nvGrpSpPr>
        <p:grpSpPr>
          <a:xfrm>
            <a:off x="3137096" y="2002577"/>
            <a:ext cx="2520000" cy="1012666"/>
            <a:chOff x="3775181" y="1584484"/>
            <a:chExt cx="2520000" cy="101266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5443082-01C0-450A-8C6F-469AFA631C14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Essen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68720DF6-7DDA-400D-AC0F-3D4D7BCB051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F0BFB3-CDC5-4BD0-9EEF-60D05B575AD0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Hunger stillen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B339B12-6801-4734-921A-71ED7848C2F4}"/>
              </a:ext>
            </a:extLst>
          </p:cNvPr>
          <p:cNvGrpSpPr/>
          <p:nvPr/>
        </p:nvGrpSpPr>
        <p:grpSpPr>
          <a:xfrm>
            <a:off x="3137098" y="3467180"/>
            <a:ext cx="2520000" cy="1012666"/>
            <a:chOff x="3775181" y="1584484"/>
            <a:chExt cx="2520000" cy="101266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7C108B42-5BCF-4629-8D56-A3AB5D98D52F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Prestige</a:t>
              </a:r>
              <a:endParaRPr lang="de-DE" b="1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C3C6147-1C9A-44EC-9AEA-9BCC4A1DA6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BDE4449-6AAC-42DE-B594-AC28B60E9C46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Tragen von „nicht Massenware“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2722D5-153E-49E5-91BA-ED30575787D4}"/>
              </a:ext>
            </a:extLst>
          </p:cNvPr>
          <p:cNvGrpSpPr/>
          <p:nvPr/>
        </p:nvGrpSpPr>
        <p:grpSpPr>
          <a:xfrm>
            <a:off x="3137098" y="4931783"/>
            <a:ext cx="2520000" cy="1012666"/>
            <a:chOff x="3775181" y="1584484"/>
            <a:chExt cx="2520000" cy="101266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D55C21A-DAE8-435E-9FCE-A0F59D26C58A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Gutes Tun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151948F-6F57-41C6-A2A7-F0154C3A75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647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8AAA65C6-BBB3-4722-8D11-92E0ECA7995C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Gute Tat durch nachhaltiges </a:t>
              </a:r>
              <a:r>
                <a:rPr lang="de-DE" sz="1800" dirty="0" err="1">
                  <a:solidFill>
                    <a:schemeClr val="tx1"/>
                  </a:solidFill>
                </a:rPr>
                <a:t>Kaufverh</a:t>
              </a:r>
              <a:r>
                <a:rPr lang="de-DE" sz="18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614BBAB-FD54-4009-A5A1-6F7A92EF09D4}"/>
              </a:ext>
            </a:extLst>
          </p:cNvPr>
          <p:cNvGrpSpPr/>
          <p:nvPr/>
        </p:nvGrpSpPr>
        <p:grpSpPr>
          <a:xfrm>
            <a:off x="3137098" y="6396387"/>
            <a:ext cx="2520000" cy="1012666"/>
            <a:chOff x="3775181" y="1584484"/>
            <a:chExt cx="2520000" cy="1012666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1ED1547-5428-44B5-8CF9-96E04E56DA08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Soz. Zugehörigkeit</a:t>
              </a:r>
              <a:endParaRPr lang="de-DE" b="1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F228C7-DF55-43EE-B950-5D15A92B2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D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5C15E50F-CF98-4AE1-9818-5105CC5635BA}"/>
                </a:ext>
              </a:extLst>
            </p:cNvPr>
            <p:cNvSpPr/>
            <p:nvPr/>
          </p:nvSpPr>
          <p:spPr>
            <a:xfrm>
              <a:off x="3775181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Teil einer Community zu sein</a:t>
              </a:r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1663A3F0-A418-4A24-AAA5-EBB5CBF10584}"/>
              </a:ext>
            </a:extLst>
          </p:cNvPr>
          <p:cNvGrpSpPr/>
          <p:nvPr/>
        </p:nvGrpSpPr>
        <p:grpSpPr>
          <a:xfrm>
            <a:off x="6605549" y="2002577"/>
            <a:ext cx="3632160" cy="1012666"/>
            <a:chOff x="3775181" y="1584484"/>
            <a:chExt cx="2520002" cy="1012666"/>
          </a:xfrm>
        </p:grpSpPr>
        <p:sp>
          <p:nvSpPr>
            <p:cNvPr id="312" name="Textfeld 311">
              <a:extLst>
                <a:ext uri="{FF2B5EF4-FFF2-40B4-BE49-F238E27FC236}">
                  <a16:creationId xmlns:a16="http://schemas.microsoft.com/office/drawing/2014/main" id="{4B2862BA-F59D-4EB4-8E84-C88808792D9D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Umweltschutz</a:t>
              </a:r>
              <a:endParaRPr lang="de-DE" b="1" dirty="0"/>
            </a:p>
          </p:txBody>
        </p:sp>
        <p:sp>
          <p:nvSpPr>
            <p:cNvPr id="313" name="Textfeld 312">
              <a:extLst>
                <a:ext uri="{FF2B5EF4-FFF2-40B4-BE49-F238E27FC236}">
                  <a16:creationId xmlns:a16="http://schemas.microsoft.com/office/drawing/2014/main" id="{59FCCC81-8360-41F4-93BC-7185729D0B6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DE7082F3-AE54-4D19-A510-63DF758326D6}"/>
                </a:ext>
              </a:extLst>
            </p:cNvPr>
            <p:cNvSpPr/>
            <p:nvPr/>
          </p:nvSpPr>
          <p:spPr>
            <a:xfrm>
              <a:off x="3775183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Weltmeere von Plastik zu befreien und Verschmutzung verringern.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0761626-5FB4-44CF-A74C-E84E3C245D1D}"/>
              </a:ext>
            </a:extLst>
          </p:cNvPr>
          <p:cNvGrpSpPr/>
          <p:nvPr/>
        </p:nvGrpSpPr>
        <p:grpSpPr>
          <a:xfrm>
            <a:off x="6605549" y="3467180"/>
            <a:ext cx="3632160" cy="1012666"/>
            <a:chOff x="3775181" y="1584484"/>
            <a:chExt cx="2520002" cy="1012666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5E815697-449B-4D4A-8255-DBFF2A4E5689}"/>
                </a:ext>
              </a:extLst>
            </p:cNvPr>
            <p:cNvSpPr txBox="1"/>
            <p:nvPr/>
          </p:nvSpPr>
          <p:spPr>
            <a:xfrm>
              <a:off x="3775181" y="1584484"/>
              <a:ext cx="2160000" cy="3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1800" b="1" dirty="0"/>
                <a:t>Kinderarbeit</a:t>
              </a:r>
              <a:endParaRPr lang="de-DE" b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A4E8451-36E6-489D-AB3C-D72D525BE0A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35181" y="1584484"/>
              <a:ext cx="360000" cy="360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894EFF84-5710-4CE4-B189-87CE052ECB1E}"/>
                </a:ext>
              </a:extLst>
            </p:cNvPr>
            <p:cNvSpPr/>
            <p:nvPr/>
          </p:nvSpPr>
          <p:spPr>
            <a:xfrm>
              <a:off x="3775183" y="1949150"/>
              <a:ext cx="2520000" cy="6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Kinderarbeit in Bangladesch verringern.</a:t>
              </a:r>
            </a:p>
          </p:txBody>
        </p:sp>
      </p:grpSp>
      <p:pic>
        <p:nvPicPr>
          <p:cNvPr id="52" name="Grafik 51">
            <a:extLst>
              <a:ext uri="{FF2B5EF4-FFF2-40B4-BE49-F238E27FC236}">
                <a16:creationId xmlns:a16="http://schemas.microsoft.com/office/drawing/2014/main" id="{117CBE99-29F0-42A1-8972-21B3660E9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068705" y="7425270"/>
            <a:ext cx="656783" cy="360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A811010-476A-4EAC-98B9-0C755C06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068705" y="4501991"/>
            <a:ext cx="656783" cy="3600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964DF1D7-6FB2-4EA5-A0E9-1F58DC21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8107646" y="3014458"/>
            <a:ext cx="656783" cy="360000"/>
          </a:xfrm>
          <a:prstGeom prst="rect">
            <a:avLst/>
          </a:prstGeom>
        </p:spPr>
      </p:pic>
      <p:pic>
        <p:nvPicPr>
          <p:cNvPr id="56" name="Grafik 5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53CF6D0-D848-4542-B7E4-AAB39224B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4123244" y="3038538"/>
            <a:ext cx="547704" cy="360000"/>
          </a:xfrm>
          <a:prstGeom prst="rect">
            <a:avLst/>
          </a:prstGeom>
        </p:spPr>
      </p:pic>
      <p:pic>
        <p:nvPicPr>
          <p:cNvPr id="61" name="Grafik 6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2CECC32-B413-45D1-A64B-F33443738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3153"/>
          <a:stretch/>
        </p:blipFill>
        <p:spPr>
          <a:xfrm>
            <a:off x="8162188" y="4506191"/>
            <a:ext cx="547704" cy="360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A634FEB6-066E-427B-A866-09C137BC4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515" r="451" b="9984"/>
          <a:stretch/>
        </p:blipFill>
        <p:spPr>
          <a:xfrm>
            <a:off x="4068705" y="5959909"/>
            <a:ext cx="656783" cy="360000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E98B21F1-5C2F-40D1-920B-66BA403ABC3F}"/>
              </a:ext>
            </a:extLst>
          </p:cNvPr>
          <p:cNvSpPr txBox="1"/>
          <p:nvPr/>
        </p:nvSpPr>
        <p:spPr>
          <a:xfrm>
            <a:off x="12270220" y="1136922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Bedürfnisse</a:t>
            </a:r>
            <a:endParaRPr lang="de-DE" sz="2000" b="1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8A8BD3D-62AF-460A-B7BD-CAA0606D0CAE}"/>
              </a:ext>
            </a:extLst>
          </p:cNvPr>
          <p:cNvSpPr txBox="1"/>
          <p:nvPr/>
        </p:nvSpPr>
        <p:spPr>
          <a:xfrm>
            <a:off x="12270220" y="1660780"/>
            <a:ext cx="2160000" cy="360000"/>
          </a:xfrm>
          <a:prstGeom prst="rect">
            <a:avLst/>
          </a:prstGeom>
          <a:solidFill>
            <a:srgbClr val="62DFF0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1600" b="1" dirty="0"/>
              <a:t>Mission &amp; Vision</a:t>
            </a:r>
            <a:endParaRPr lang="de-DE" b="1" dirty="0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DF77525-2DFE-45AA-8817-08E143ECE79F}"/>
              </a:ext>
            </a:extLst>
          </p:cNvPr>
          <p:cNvSpPr/>
          <p:nvPr/>
        </p:nvSpPr>
        <p:spPr>
          <a:xfrm>
            <a:off x="8149831" y="3044623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AB6E0B1B-9294-422B-9287-018EC7C8BD57}"/>
              </a:ext>
            </a:extLst>
          </p:cNvPr>
          <p:cNvSpPr/>
          <p:nvPr/>
        </p:nvSpPr>
        <p:spPr>
          <a:xfrm>
            <a:off x="8162188" y="451460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A4CC91F2-C104-4B3A-8A4C-698920206A0B}"/>
              </a:ext>
            </a:extLst>
          </p:cNvPr>
          <p:cNvSpPr/>
          <p:nvPr/>
        </p:nvSpPr>
        <p:spPr>
          <a:xfrm>
            <a:off x="4143560" y="3055168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A48455B2-FFE8-493B-9A59-F6EEF21A0099}"/>
              </a:ext>
            </a:extLst>
          </p:cNvPr>
          <p:cNvSpPr/>
          <p:nvPr/>
        </p:nvSpPr>
        <p:spPr>
          <a:xfrm>
            <a:off x="4120553" y="4514605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5464B3DA-B543-420E-9F93-4E0BA4C4302C}"/>
              </a:ext>
            </a:extLst>
          </p:cNvPr>
          <p:cNvSpPr/>
          <p:nvPr/>
        </p:nvSpPr>
        <p:spPr>
          <a:xfrm>
            <a:off x="4097546" y="5974042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25854892-A209-4402-AB00-F503FDA8C89E}"/>
              </a:ext>
            </a:extLst>
          </p:cNvPr>
          <p:cNvSpPr/>
          <p:nvPr/>
        </p:nvSpPr>
        <p:spPr>
          <a:xfrm>
            <a:off x="4074539" y="7433479"/>
            <a:ext cx="550395" cy="35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91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Microsoft Macintosh PowerPoint</Application>
  <PresentationFormat>A3-Papier (297 x 420 mm)</PresentationFormat>
  <Paragraphs>517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 3</vt:lpstr>
      <vt:lpstr>Office</vt:lpstr>
      <vt:lpstr>Facette</vt:lpstr>
      <vt:lpstr>Future-Business-Canvas</vt:lpstr>
      <vt:lpstr>Spielablauf</vt:lpstr>
      <vt:lpstr>PowerPoint-Präsentation</vt:lpstr>
      <vt:lpstr>PowerPoint-Präsentation</vt:lpstr>
      <vt:lpstr>Spielablauf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Future-Business-Canvas</dc:title>
  <dc:creator>Kaddy Wil</dc:creator>
  <cp:lastModifiedBy>Kaddy Wil</cp:lastModifiedBy>
  <cp:revision>45</cp:revision>
  <dcterms:created xsi:type="dcterms:W3CDTF">2020-05-13T15:39:39Z</dcterms:created>
  <dcterms:modified xsi:type="dcterms:W3CDTF">2020-05-19T21:22:00Z</dcterms:modified>
</cp:coreProperties>
</file>